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70"/>
  </p:notesMasterIdLst>
  <p:handoutMasterIdLst>
    <p:handoutMasterId r:id="rId7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0693400" cy="7556500"/>
  <p:notesSz cx="106934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1" autoAdjust="0"/>
    <p:restoredTop sz="86432" autoAdjust="0"/>
  </p:normalViewPr>
  <p:slideViewPr>
    <p:cSldViewPr>
      <p:cViewPr varScale="1">
        <p:scale>
          <a:sx n="67" d="100"/>
          <a:sy n="67" d="100"/>
        </p:scale>
        <p:origin x="816" y="6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109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097801-015B-470B-BA4F-EDC6C57A11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4633912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037610-D528-4E6E-A17F-46CCA2811F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057901" y="2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93079-163A-4278-8DE6-84849AF16DF8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E77D7-9BC6-4F34-AD99-5B156498C6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7177088"/>
            <a:ext cx="4633912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5DF85-84E2-4E7D-8497-7109FA10EF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7901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93271-8D07-453C-829D-A13F3ACDF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21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633912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1" y="2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5AAF-6A7E-4263-9532-E13812E4142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7" y="3636965"/>
            <a:ext cx="8553451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7177088"/>
            <a:ext cx="4633912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1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A5AA6-5BD9-4016-A1E4-3C69C42CD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66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A5AA6-5BD9-4016-A1E4-3C69C42CD7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2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31E5D-46C5-4C2C-9B70-67DC199DB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75" y="1236678"/>
            <a:ext cx="8020050" cy="2630781"/>
          </a:xfrm>
        </p:spPr>
        <p:txBody>
          <a:bodyPr anchor="b"/>
          <a:lstStyle>
            <a:lvl1pPr algn="ctr">
              <a:defRPr sz="526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181F3-CAB2-4F3C-98FD-7B983E826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675" y="3968912"/>
            <a:ext cx="8020050" cy="1824404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010" indent="0" algn="ctr">
              <a:buNone/>
              <a:defRPr sz="1754"/>
            </a:lvl2pPr>
            <a:lvl3pPr marL="802020" indent="0" algn="ctr">
              <a:buNone/>
              <a:defRPr sz="1579"/>
            </a:lvl3pPr>
            <a:lvl4pPr marL="1203030" indent="0" algn="ctr">
              <a:buNone/>
              <a:defRPr sz="1403"/>
            </a:lvl4pPr>
            <a:lvl5pPr marL="1604040" indent="0" algn="ctr">
              <a:buNone/>
              <a:defRPr sz="1403"/>
            </a:lvl5pPr>
            <a:lvl6pPr marL="2005051" indent="0" algn="ctr">
              <a:buNone/>
              <a:defRPr sz="1403"/>
            </a:lvl6pPr>
            <a:lvl7pPr marL="2406061" indent="0" algn="ctr">
              <a:buNone/>
              <a:defRPr sz="1403"/>
            </a:lvl7pPr>
            <a:lvl8pPr marL="2807071" indent="0" algn="ctr">
              <a:buNone/>
              <a:defRPr sz="1403"/>
            </a:lvl8pPr>
            <a:lvl9pPr marL="3208081" indent="0" algn="ctr">
              <a:buNone/>
              <a:defRPr sz="140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3BAB5-B8CF-4E04-82E6-25A0AFF5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772A5-76AC-4B30-8486-E9BDEEA0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B343A-71A1-4263-BFE1-0D4ADFF5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88688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831A-EC70-4AA2-BB51-86966868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CDD88-8EB9-4441-BEE9-E364A41F7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C980C-8235-4CBE-93A6-F4CA344F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101E1-F31C-40E6-BF7A-F77E04DF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777E-3C3E-4A3E-BCB3-B3457A186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323123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7F2883-6849-4A54-B327-E14FE6CD8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52465" y="402314"/>
            <a:ext cx="2305764" cy="64037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2D25-0375-492E-94A6-81B6B4F42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5171" y="402314"/>
            <a:ext cx="6783626" cy="64037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68ED8-2F31-4066-82BC-9C1D851DD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79161-F9E1-4461-97BE-6AB81FDF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A5450-83F0-456C-AC18-33631C5B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3493365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63989" y="688152"/>
            <a:ext cx="7365420" cy="541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99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5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1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126257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A8D0-28E6-4505-A0DB-5154135C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DC0B-0A2A-45B9-9FA2-B94C07462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447D2-E454-46AB-A7A7-2447E5AC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C9FDC-CB27-429A-ACAF-8B0E6FFC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ED519-EA8B-49B0-AD6C-FF71B273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247845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5FAE4-6975-4840-9750-907E25E13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02" y="1883878"/>
            <a:ext cx="9223058" cy="3143294"/>
          </a:xfrm>
        </p:spPr>
        <p:txBody>
          <a:bodyPr anchor="b"/>
          <a:lstStyle>
            <a:lvl1pPr>
              <a:defRPr sz="526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020A-1C2B-40F9-BD6D-D2663F726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02" y="5056909"/>
            <a:ext cx="9223058" cy="1652984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01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2020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303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404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50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606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707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808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34FE-8F68-46E2-BF76-211D9793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4C8BC-FD57-4E67-BE73-37CA9A5C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D7E0E-B19F-4DA6-806A-788D4E13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160278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8248-7CA3-4DC2-8851-1B5CE946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C6D0-CD3E-4684-9434-BA3576B99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171" y="2011568"/>
            <a:ext cx="4544695" cy="4794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9F9EB-6071-4A0F-A6C1-0CE9F88A2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3534" y="2011568"/>
            <a:ext cx="4544695" cy="4794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B195B-93CF-4199-98BC-E16A694D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F031E-33D5-4E25-B50C-A4BE0CAE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2D602-2E62-43F7-A6B2-46F17E96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424832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480DC-F88C-40B0-B350-93433D9A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402314"/>
            <a:ext cx="9223058" cy="14605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0ADE0-EF1A-492C-BC4F-1C1578A6E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565" y="1852393"/>
            <a:ext cx="4523809" cy="907829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54B3D-73E9-4A15-B6E8-353CC6566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565" y="2760222"/>
            <a:ext cx="4523809" cy="4059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C3D120-4A39-4840-BB47-170A7DA3C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3534" y="1852393"/>
            <a:ext cx="4546088" cy="907829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7E852A-0975-4983-8522-FC312764D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13534" y="2760222"/>
            <a:ext cx="4546088" cy="4059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F724B8-D51B-41A6-9E1B-880369986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78E77-AD35-469E-A211-77E0C15A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681F4A-F73D-4F18-871F-AA762F4F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267631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67AC-07BF-4C7D-A40A-F721709B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C9134-E332-4686-8E56-145FD650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322C4-EFCA-4E46-9DA2-2B8F446B8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72880-0D35-4104-9F3E-6B1C2DA3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264442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6BB62-5F44-4E90-8D0B-BEAC4173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87E33-C209-4F3A-86E0-F7D06176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DBE95-263D-4FF5-8D20-7E690FAC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130260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7523-24B8-406B-9BEB-62608403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503767"/>
            <a:ext cx="3448900" cy="1763183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9FE5-C357-4EB7-A4EB-57256323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088" y="1087996"/>
            <a:ext cx="5413534" cy="5370013"/>
          </a:xfrm>
        </p:spPr>
        <p:txBody>
          <a:bodyPr/>
          <a:lstStyle>
            <a:lvl1pPr>
              <a:defRPr sz="2807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DD68F-105C-44EB-A15F-DF11456C4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564" y="2266950"/>
            <a:ext cx="3448900" cy="419980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6DDF3-83FA-4153-BF5C-0F40E618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3B562-CED3-43D7-8502-0D248D23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D48A1-F97D-46DA-94CD-56BE723E9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371177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AAD5-4613-429E-936B-81FB4E9F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503767"/>
            <a:ext cx="3448900" cy="1763183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60805-E33A-4E9A-918B-E1838DA3D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46088" y="1087996"/>
            <a:ext cx="5413534" cy="5370013"/>
          </a:xfrm>
        </p:spPr>
        <p:txBody>
          <a:bodyPr/>
          <a:lstStyle>
            <a:lvl1pPr marL="0" indent="0">
              <a:buNone/>
              <a:defRPr sz="2807"/>
            </a:lvl1pPr>
            <a:lvl2pPr marL="401010" indent="0">
              <a:buNone/>
              <a:defRPr sz="2456"/>
            </a:lvl2pPr>
            <a:lvl3pPr marL="802020" indent="0">
              <a:buNone/>
              <a:defRPr sz="2105"/>
            </a:lvl3pPr>
            <a:lvl4pPr marL="1203030" indent="0">
              <a:buNone/>
              <a:defRPr sz="1754"/>
            </a:lvl4pPr>
            <a:lvl5pPr marL="1604040" indent="0">
              <a:buNone/>
              <a:defRPr sz="1754"/>
            </a:lvl5pPr>
            <a:lvl6pPr marL="2005051" indent="0">
              <a:buNone/>
              <a:defRPr sz="1754"/>
            </a:lvl6pPr>
            <a:lvl7pPr marL="2406061" indent="0">
              <a:buNone/>
              <a:defRPr sz="1754"/>
            </a:lvl7pPr>
            <a:lvl8pPr marL="2807071" indent="0">
              <a:buNone/>
              <a:defRPr sz="1754"/>
            </a:lvl8pPr>
            <a:lvl9pPr marL="3208081" indent="0">
              <a:buNone/>
              <a:defRPr sz="17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C2CBF-48D1-4406-A1ED-DFB75A1E8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564" y="2266950"/>
            <a:ext cx="3448900" cy="419980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5A2F8-8B8A-4D00-8DBB-BD5E1F1A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222C1-5198-4DF2-90DC-D224B0992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2F797-F7D7-49DF-958F-C9F84DE3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692513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F3D3F-2F57-4B79-93A5-4740636E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71" y="402314"/>
            <a:ext cx="9223058" cy="1460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53D71-60DC-4F70-A0D4-FD29A508F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171" y="2011568"/>
            <a:ext cx="9223058" cy="479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54700-684D-4A92-8288-6AB08C41B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5171" y="7003756"/>
            <a:ext cx="2406015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5FD2D-173F-4F62-B7F3-221333E4A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89" y="7003756"/>
            <a:ext cx="3609023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40"/>
              <a:t>Robotics</a:t>
            </a:r>
            <a:r>
              <a:rPr lang="en-US" spc="-85"/>
              <a:t> </a:t>
            </a:r>
            <a:r>
              <a:rPr lang="en-US" spc="-35"/>
              <a:t>1</a:t>
            </a:r>
            <a:endParaRPr lang="en-US" spc="-3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F205-A36C-4D32-9EFB-9C1F348CF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2214" y="7003756"/>
            <a:ext cx="2406015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lang="en-US" spc="-35" smtClean="0"/>
              <a:t>‹#›</a:t>
            </a:fld>
            <a:endParaRPr lang="en-US" spc="-35" dirty="0"/>
          </a:p>
        </p:txBody>
      </p:sp>
    </p:spTree>
    <p:extLst>
      <p:ext uri="{BB962C8B-B14F-4D97-AF65-F5344CB8AC3E}">
        <p14:creationId xmlns:p14="http://schemas.microsoft.com/office/powerpoint/2010/main" val="121010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802020" rtl="0" eaLnBrk="1" latinLnBrk="0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05" indent="-200505" algn="l" defTabSz="802020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51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52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53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54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55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56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57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58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01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02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03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04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05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06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07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08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1</a:t>
            </a:fld>
            <a:endParaRPr spc="-35" dirty="0"/>
          </a:p>
        </p:txBody>
      </p:sp>
      <p:sp>
        <p:nvSpPr>
          <p:cNvPr id="3" name="object 3"/>
          <p:cNvSpPr txBox="1">
            <a:spLocks noGrp="1"/>
          </p:cNvSpPr>
          <p:nvPr>
            <p:ph type="ctrTitle" idx="4294967295"/>
          </p:nvPr>
        </p:nvSpPr>
        <p:spPr>
          <a:xfrm>
            <a:off x="0" y="687388"/>
            <a:ext cx="7366000" cy="5429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50" b="1" i="1" spc="-65" dirty="0">
                <a:solidFill>
                  <a:srgbClr val="FF0000"/>
                </a:solidFill>
                <a:latin typeface="Tahoma"/>
                <a:cs typeface="Tahoma"/>
              </a:rPr>
              <a:t>Robotics</a:t>
            </a:r>
            <a:r>
              <a:rPr sz="2650" b="1" i="1" spc="-1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650" b="1" i="1" spc="-70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endParaRPr sz="265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2425" y="3379536"/>
            <a:ext cx="4148454" cy="107144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350" b="1" spc="10" dirty="0">
                <a:solidFill>
                  <a:srgbClr val="1822CD"/>
                </a:solidFill>
                <a:latin typeface="Tahoma"/>
                <a:cs typeface="Tahoma"/>
              </a:rPr>
              <a:t>Industrial</a:t>
            </a:r>
            <a:r>
              <a:rPr sz="3350" b="1" spc="-35" dirty="0">
                <a:solidFill>
                  <a:srgbClr val="1822CD"/>
                </a:solidFill>
                <a:latin typeface="Tahoma"/>
                <a:cs typeface="Tahoma"/>
              </a:rPr>
              <a:t> </a:t>
            </a:r>
            <a:r>
              <a:rPr sz="3350" b="1" spc="10" dirty="0">
                <a:solidFill>
                  <a:srgbClr val="1822CD"/>
                </a:solidFill>
                <a:latin typeface="Tahoma"/>
                <a:cs typeface="Tahoma"/>
              </a:rPr>
              <a:t>Robotics</a:t>
            </a:r>
            <a:endParaRPr sz="33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0380" y="715584"/>
            <a:ext cx="395097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World Robotics</a:t>
            </a:r>
            <a:r>
              <a:rPr sz="3350" spc="-70" dirty="0"/>
              <a:t> </a:t>
            </a:r>
            <a:r>
              <a:rPr sz="3350" spc="15" dirty="0"/>
              <a:t>2017</a:t>
            </a:r>
            <a:endParaRPr sz="33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10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7877333" y="1562453"/>
            <a:ext cx="1226544" cy="1732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0212" y="1562453"/>
            <a:ext cx="1224866" cy="1732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0103" y="1554480"/>
            <a:ext cx="1234440" cy="1740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6718" y="1694063"/>
            <a:ext cx="9170035" cy="5298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77895">
              <a:lnSpc>
                <a:spcPts val="251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executive summary </a:t>
            </a:r>
            <a:r>
              <a:rPr sz="2100" spc="-5" dirty="0">
                <a:solidFill>
                  <a:srgbClr val="0000FF"/>
                </a:solidFill>
                <a:latin typeface="Tahoma"/>
                <a:cs typeface="Tahoma"/>
              </a:rPr>
              <a:t>for</a:t>
            </a:r>
            <a:r>
              <a:rPr sz="2100" spc="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0000FF"/>
                </a:solidFill>
                <a:latin typeface="Tahoma"/>
                <a:cs typeface="Tahoma"/>
              </a:rPr>
              <a:t>2017</a:t>
            </a:r>
            <a:endParaRPr sz="2100">
              <a:latin typeface="Tahoma"/>
              <a:cs typeface="Tahoma"/>
            </a:endParaRPr>
          </a:p>
          <a:p>
            <a:pPr marL="3581400" marR="2425065" indent="735330">
              <a:lnSpc>
                <a:spcPts val="2300"/>
              </a:lnSpc>
              <a:spcBef>
                <a:spcPts val="55"/>
              </a:spcBef>
            </a:pPr>
            <a:r>
              <a:rPr sz="1900" spc="-5" dirty="0">
                <a:latin typeface="Tahoma"/>
                <a:cs typeface="Tahoma"/>
              </a:rPr>
              <a:t>statistics </a:t>
            </a:r>
            <a:r>
              <a:rPr sz="1900" dirty="0">
                <a:latin typeface="Tahoma"/>
                <a:cs typeface="Tahoma"/>
              </a:rPr>
              <a:t>by </a:t>
            </a:r>
            <a:r>
              <a:rPr sz="1900" spc="-5" dirty="0">
                <a:latin typeface="Tahoma"/>
                <a:cs typeface="Tahoma"/>
              </a:rPr>
              <a:t>IFR  issued yearly in </a:t>
            </a:r>
            <a:r>
              <a:rPr sz="1900" dirty="0">
                <a:latin typeface="Tahoma"/>
                <a:cs typeface="Tahoma"/>
              </a:rPr>
              <a:t>early</a:t>
            </a:r>
            <a:r>
              <a:rPr sz="1900" spc="-5" dirty="0">
                <a:latin typeface="Tahoma"/>
                <a:cs typeface="Tahoma"/>
              </a:rPr>
              <a:t> October</a:t>
            </a:r>
            <a:endParaRPr sz="1900">
              <a:latin typeface="Tahoma"/>
              <a:cs typeface="Tahoma"/>
            </a:endParaRPr>
          </a:p>
          <a:p>
            <a:pPr marL="3554095" marR="2306320" indent="-92710">
              <a:lnSpc>
                <a:spcPct val="102200"/>
              </a:lnSpc>
              <a:spcBef>
                <a:spcPts val="535"/>
              </a:spcBef>
            </a:pPr>
            <a:r>
              <a:rPr sz="1350" spc="5" dirty="0">
                <a:solidFill>
                  <a:srgbClr val="008000"/>
                </a:solidFill>
                <a:latin typeface="Tahoma"/>
                <a:cs typeface="Tahoma"/>
              </a:rPr>
              <a:t>(last one published; </a:t>
            </a:r>
            <a:r>
              <a:rPr sz="1350" dirty="0">
                <a:solidFill>
                  <a:srgbClr val="008000"/>
                </a:solidFill>
                <a:latin typeface="Tahoma"/>
                <a:cs typeface="Tahoma"/>
              </a:rPr>
              <a:t>for </a:t>
            </a:r>
            <a:r>
              <a:rPr sz="1350" spc="10" dirty="0">
                <a:solidFill>
                  <a:srgbClr val="008000"/>
                </a:solidFill>
                <a:latin typeface="Tahoma"/>
                <a:cs typeface="Tahoma"/>
              </a:rPr>
              <a:t>2018 </a:t>
            </a:r>
            <a:r>
              <a:rPr sz="1350" spc="5" dirty="0">
                <a:solidFill>
                  <a:srgbClr val="008000"/>
                </a:solidFill>
                <a:latin typeface="Tahoma"/>
                <a:cs typeface="Tahoma"/>
              </a:rPr>
              <a:t>edition </a:t>
            </a:r>
            <a:r>
              <a:rPr sz="1350" spc="10" dirty="0">
                <a:solidFill>
                  <a:srgbClr val="008000"/>
                </a:solidFill>
                <a:latin typeface="Tahoma"/>
                <a:cs typeface="Tahoma"/>
              </a:rPr>
              <a:t>+ </a:t>
            </a:r>
            <a:r>
              <a:rPr sz="1350" spc="5" dirty="0">
                <a:solidFill>
                  <a:srgbClr val="008000"/>
                </a:solidFill>
                <a:latin typeface="Tahoma"/>
                <a:cs typeface="Tahoma"/>
              </a:rPr>
              <a:t>back  issues since </a:t>
            </a:r>
            <a:r>
              <a:rPr sz="1350" spc="10" dirty="0">
                <a:solidFill>
                  <a:srgbClr val="008000"/>
                </a:solidFill>
                <a:latin typeface="Tahoma"/>
                <a:cs typeface="Tahoma"/>
              </a:rPr>
              <a:t>2008, check </a:t>
            </a:r>
            <a:r>
              <a:rPr sz="1350" spc="5" dirty="0">
                <a:solidFill>
                  <a:srgbClr val="008000"/>
                </a:solidFill>
                <a:latin typeface="Tahoma"/>
                <a:cs typeface="Tahoma"/>
              </a:rPr>
              <a:t>course </a:t>
            </a:r>
            <a:r>
              <a:rPr sz="1350" spc="10" dirty="0">
                <a:solidFill>
                  <a:srgbClr val="008000"/>
                </a:solidFill>
                <a:latin typeface="Tahoma"/>
                <a:cs typeface="Tahoma"/>
              </a:rPr>
              <a:t>web</a:t>
            </a:r>
            <a:r>
              <a:rPr sz="1350" spc="20" dirty="0">
                <a:solidFill>
                  <a:srgbClr val="008000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008000"/>
                </a:solidFill>
                <a:latin typeface="Tahoma"/>
                <a:cs typeface="Tahoma"/>
              </a:rPr>
              <a:t>site)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307975" indent="-295910">
              <a:lnSpc>
                <a:spcPct val="100000"/>
              </a:lnSpc>
              <a:spcBef>
                <a:spcPts val="1230"/>
              </a:spcBef>
              <a:buClr>
                <a:srgbClr val="990000"/>
              </a:buClr>
              <a:buSzPct val="54545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650" spc="15" dirty="0">
                <a:latin typeface="Tahoma"/>
                <a:cs typeface="Tahoma"/>
              </a:rPr>
              <a:t>robotics market </a:t>
            </a:r>
            <a:r>
              <a:rPr sz="1650" spc="5" dirty="0">
                <a:latin typeface="Tahoma"/>
                <a:cs typeface="Tahoma"/>
              </a:rPr>
              <a:t>value in </a:t>
            </a:r>
            <a:r>
              <a:rPr sz="1650" spc="15" dirty="0">
                <a:latin typeface="Tahoma"/>
                <a:cs typeface="Tahoma"/>
              </a:rPr>
              <a:t>2016: </a:t>
            </a:r>
            <a:r>
              <a:rPr sz="1650" spc="15" dirty="0">
                <a:solidFill>
                  <a:srgbClr val="FF0000"/>
                </a:solidFill>
                <a:latin typeface="Tahoma"/>
                <a:cs typeface="Tahoma"/>
              </a:rPr>
              <a:t>$13.1 </a:t>
            </a:r>
            <a:r>
              <a:rPr sz="1650" spc="10" dirty="0">
                <a:solidFill>
                  <a:srgbClr val="FF0000"/>
                </a:solidFill>
                <a:latin typeface="Tahoma"/>
                <a:cs typeface="Tahoma"/>
              </a:rPr>
              <a:t>billion </a:t>
            </a:r>
            <a:r>
              <a:rPr sz="1650" spc="20" dirty="0">
                <a:latin typeface="Tahoma"/>
                <a:cs typeface="Tahoma"/>
              </a:rPr>
              <a:t>(+18% </a:t>
            </a:r>
            <a:r>
              <a:rPr sz="1650" spc="10" dirty="0">
                <a:latin typeface="Tahoma"/>
                <a:cs typeface="Tahoma"/>
              </a:rPr>
              <a:t>over </a:t>
            </a:r>
            <a:r>
              <a:rPr sz="1650" spc="15" dirty="0">
                <a:latin typeface="Tahoma"/>
                <a:cs typeface="Tahoma"/>
              </a:rPr>
              <a:t>2015); robot systems: </a:t>
            </a:r>
            <a:r>
              <a:rPr sz="1650" spc="15" dirty="0">
                <a:solidFill>
                  <a:srgbClr val="FF0000"/>
                </a:solidFill>
                <a:latin typeface="Tahoma"/>
                <a:cs typeface="Tahoma"/>
              </a:rPr>
              <a:t>$40</a:t>
            </a:r>
            <a:r>
              <a:rPr sz="1650" spc="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50" spc="10" dirty="0">
                <a:solidFill>
                  <a:srgbClr val="FF0000"/>
                </a:solidFill>
                <a:latin typeface="Tahoma"/>
                <a:cs typeface="Tahoma"/>
              </a:rPr>
              <a:t>billion</a:t>
            </a:r>
            <a:endParaRPr sz="1650">
              <a:latin typeface="Tahoma"/>
              <a:cs typeface="Tahoma"/>
            </a:endParaRPr>
          </a:p>
          <a:p>
            <a:pPr marL="307975" indent="-295910">
              <a:lnSpc>
                <a:spcPct val="100000"/>
              </a:lnSpc>
              <a:spcBef>
                <a:spcPts val="685"/>
              </a:spcBef>
              <a:buClr>
                <a:srgbClr val="990000"/>
              </a:buClr>
              <a:buSzPct val="54545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650" spc="15" dirty="0">
                <a:latin typeface="Tahoma"/>
                <a:cs typeface="Tahoma"/>
              </a:rPr>
              <a:t>total worldwide stock </a:t>
            </a:r>
            <a:r>
              <a:rPr sz="1650" spc="10" dirty="0">
                <a:latin typeface="Tahoma"/>
                <a:cs typeface="Tahoma"/>
              </a:rPr>
              <a:t>at </a:t>
            </a:r>
            <a:r>
              <a:rPr sz="1650" spc="15" dirty="0">
                <a:latin typeface="Tahoma"/>
                <a:cs typeface="Tahoma"/>
              </a:rPr>
              <a:t>end 2016: </a:t>
            </a:r>
            <a:r>
              <a:rPr sz="1650" spc="15" dirty="0">
                <a:solidFill>
                  <a:srgbClr val="FF0000"/>
                </a:solidFill>
                <a:latin typeface="Tahoma"/>
                <a:cs typeface="Tahoma"/>
              </a:rPr>
              <a:t>1.8 million </a:t>
            </a:r>
            <a:r>
              <a:rPr sz="1650" spc="10" dirty="0">
                <a:solidFill>
                  <a:srgbClr val="FF0000"/>
                </a:solidFill>
                <a:latin typeface="Tahoma"/>
                <a:cs typeface="Tahoma"/>
              </a:rPr>
              <a:t>units </a:t>
            </a:r>
            <a:r>
              <a:rPr sz="1650" spc="15" dirty="0">
                <a:latin typeface="Tahoma"/>
                <a:cs typeface="Tahoma"/>
              </a:rPr>
              <a:t>of </a:t>
            </a:r>
            <a:r>
              <a:rPr sz="1650" spc="10" dirty="0">
                <a:latin typeface="Tahoma"/>
                <a:cs typeface="Tahoma"/>
              </a:rPr>
              <a:t>operational industrial </a:t>
            </a:r>
            <a:r>
              <a:rPr sz="1650" spc="15" dirty="0">
                <a:latin typeface="Tahoma"/>
                <a:cs typeface="Tahoma"/>
              </a:rPr>
              <a:t>robots</a:t>
            </a:r>
            <a:r>
              <a:rPr sz="1650" spc="105" dirty="0">
                <a:latin typeface="Tahoma"/>
                <a:cs typeface="Tahoma"/>
              </a:rPr>
              <a:t> </a:t>
            </a:r>
            <a:r>
              <a:rPr sz="1650" spc="20" dirty="0">
                <a:latin typeface="Tahoma"/>
                <a:cs typeface="Tahoma"/>
              </a:rPr>
              <a:t>(+12%)</a:t>
            </a:r>
            <a:endParaRPr sz="1650">
              <a:latin typeface="Tahoma"/>
              <a:cs typeface="Tahoma"/>
            </a:endParaRPr>
          </a:p>
          <a:p>
            <a:pPr marL="307975" indent="-295910">
              <a:lnSpc>
                <a:spcPct val="100000"/>
              </a:lnSpc>
              <a:spcBef>
                <a:spcPts val="685"/>
              </a:spcBef>
              <a:buClr>
                <a:srgbClr val="990000"/>
              </a:buClr>
              <a:buSzPct val="54545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650" spc="10" dirty="0">
                <a:latin typeface="Tahoma"/>
                <a:cs typeface="Tahoma"/>
              </a:rPr>
              <a:t>highest ever </a:t>
            </a:r>
            <a:r>
              <a:rPr sz="1650" spc="15" dirty="0">
                <a:latin typeface="Tahoma"/>
                <a:cs typeface="Tahoma"/>
              </a:rPr>
              <a:t>robot </a:t>
            </a:r>
            <a:r>
              <a:rPr sz="1650" spc="10" dirty="0">
                <a:latin typeface="Tahoma"/>
                <a:cs typeface="Tahoma"/>
              </a:rPr>
              <a:t>sales </a:t>
            </a:r>
            <a:r>
              <a:rPr sz="1650" spc="15" dirty="0">
                <a:latin typeface="Tahoma"/>
                <a:cs typeface="Tahoma"/>
              </a:rPr>
              <a:t>worldwide </a:t>
            </a:r>
            <a:r>
              <a:rPr sz="1650" spc="5" dirty="0">
                <a:latin typeface="Tahoma"/>
                <a:cs typeface="Tahoma"/>
              </a:rPr>
              <a:t>in </a:t>
            </a:r>
            <a:r>
              <a:rPr sz="1650" spc="20" dirty="0">
                <a:latin typeface="Tahoma"/>
                <a:cs typeface="Tahoma"/>
              </a:rPr>
              <a:t>2016 </a:t>
            </a:r>
            <a:r>
              <a:rPr sz="1650" spc="15" dirty="0">
                <a:latin typeface="Tahoma"/>
                <a:cs typeface="Tahoma"/>
              </a:rPr>
              <a:t>(</a:t>
            </a:r>
            <a:r>
              <a:rPr sz="1650" spc="15" dirty="0">
                <a:solidFill>
                  <a:srgbClr val="FF0000"/>
                </a:solidFill>
                <a:latin typeface="Tahoma"/>
                <a:cs typeface="Tahoma"/>
              </a:rPr>
              <a:t>~295K</a:t>
            </a:r>
            <a:r>
              <a:rPr sz="1650" spc="15" dirty="0">
                <a:latin typeface="Tahoma"/>
                <a:cs typeface="Tahoma"/>
              </a:rPr>
              <a:t>, </a:t>
            </a:r>
            <a:r>
              <a:rPr sz="1650" spc="20" dirty="0">
                <a:latin typeface="Tahoma"/>
                <a:cs typeface="Tahoma"/>
              </a:rPr>
              <a:t>+16%), </a:t>
            </a:r>
            <a:r>
              <a:rPr sz="1650" spc="10" dirty="0">
                <a:latin typeface="Tahoma"/>
                <a:cs typeface="Tahoma"/>
              </a:rPr>
              <a:t>for </a:t>
            </a:r>
            <a:r>
              <a:rPr sz="1650" spc="15" dirty="0">
                <a:latin typeface="Tahoma"/>
                <a:cs typeface="Tahoma"/>
              </a:rPr>
              <a:t>the </a:t>
            </a:r>
            <a:r>
              <a:rPr sz="1650" spc="10" dirty="0">
                <a:latin typeface="Tahoma"/>
                <a:cs typeface="Tahoma"/>
              </a:rPr>
              <a:t>fourth year </a:t>
            </a:r>
            <a:r>
              <a:rPr sz="1650" spc="5" dirty="0">
                <a:latin typeface="Tahoma"/>
                <a:cs typeface="Tahoma"/>
              </a:rPr>
              <a:t>in </a:t>
            </a:r>
            <a:r>
              <a:rPr sz="1650" spc="15" dirty="0">
                <a:latin typeface="Tahoma"/>
                <a:cs typeface="Tahoma"/>
              </a:rPr>
              <a:t>a</a:t>
            </a:r>
            <a:r>
              <a:rPr sz="1650" spc="114" dirty="0">
                <a:latin typeface="Tahoma"/>
                <a:cs typeface="Tahoma"/>
              </a:rPr>
              <a:t> </a:t>
            </a:r>
            <a:r>
              <a:rPr sz="1650" spc="15" dirty="0">
                <a:latin typeface="Tahoma"/>
                <a:cs typeface="Tahoma"/>
              </a:rPr>
              <a:t>row</a:t>
            </a:r>
            <a:endParaRPr sz="1650">
              <a:latin typeface="Tahoma"/>
              <a:cs typeface="Tahoma"/>
            </a:endParaRPr>
          </a:p>
          <a:p>
            <a:pPr marL="307975" indent="-295910">
              <a:lnSpc>
                <a:spcPct val="100000"/>
              </a:lnSpc>
              <a:spcBef>
                <a:spcPts val="680"/>
              </a:spcBef>
              <a:buClr>
                <a:srgbClr val="990000"/>
              </a:buClr>
              <a:buSzPct val="54545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650" spc="15" dirty="0">
                <a:solidFill>
                  <a:srgbClr val="FF6600"/>
                </a:solidFill>
                <a:latin typeface="Tahoma"/>
                <a:cs typeface="Tahoma"/>
              </a:rPr>
              <a:t>China </a:t>
            </a:r>
            <a:r>
              <a:rPr sz="1650" spc="15" dirty="0">
                <a:latin typeface="Tahoma"/>
                <a:cs typeface="Tahoma"/>
              </a:rPr>
              <a:t>expanded </a:t>
            </a:r>
            <a:r>
              <a:rPr sz="1650" spc="10" dirty="0">
                <a:latin typeface="Tahoma"/>
                <a:cs typeface="Tahoma"/>
              </a:rPr>
              <a:t>further as </a:t>
            </a:r>
            <a:r>
              <a:rPr sz="1650" spc="15" dirty="0">
                <a:latin typeface="Tahoma"/>
                <a:cs typeface="Tahoma"/>
              </a:rPr>
              <a:t>the </a:t>
            </a:r>
            <a:r>
              <a:rPr sz="1650" spc="10" dirty="0">
                <a:latin typeface="Tahoma"/>
                <a:cs typeface="Tahoma"/>
              </a:rPr>
              <a:t>largest </a:t>
            </a:r>
            <a:r>
              <a:rPr sz="1650" spc="15" dirty="0">
                <a:latin typeface="Tahoma"/>
                <a:cs typeface="Tahoma"/>
              </a:rPr>
              <a:t>market </a:t>
            </a:r>
            <a:r>
              <a:rPr sz="1650" spc="10" dirty="0">
                <a:latin typeface="Tahoma"/>
                <a:cs typeface="Tahoma"/>
              </a:rPr>
              <a:t>since </a:t>
            </a:r>
            <a:r>
              <a:rPr sz="1650" spc="15" dirty="0">
                <a:latin typeface="Tahoma"/>
                <a:cs typeface="Tahoma"/>
              </a:rPr>
              <a:t>2013, </a:t>
            </a:r>
            <a:r>
              <a:rPr sz="1650" spc="20" dirty="0">
                <a:latin typeface="Tahoma"/>
                <a:cs typeface="Tahoma"/>
              </a:rPr>
              <a:t>now </a:t>
            </a:r>
            <a:r>
              <a:rPr sz="1650" spc="15" dirty="0">
                <a:latin typeface="Tahoma"/>
                <a:cs typeface="Tahoma"/>
              </a:rPr>
              <a:t>with a </a:t>
            </a:r>
            <a:r>
              <a:rPr sz="1650" spc="20" dirty="0">
                <a:solidFill>
                  <a:srgbClr val="FF6600"/>
                </a:solidFill>
                <a:latin typeface="Tahoma"/>
                <a:cs typeface="Tahoma"/>
              </a:rPr>
              <a:t>30% </a:t>
            </a:r>
            <a:r>
              <a:rPr sz="1650" spc="10" dirty="0">
                <a:latin typeface="Tahoma"/>
                <a:cs typeface="Tahoma"/>
              </a:rPr>
              <a:t>share</a:t>
            </a:r>
            <a:r>
              <a:rPr sz="1650" spc="70" dirty="0">
                <a:latin typeface="Tahoma"/>
                <a:cs typeface="Tahoma"/>
              </a:rPr>
              <a:t> </a:t>
            </a:r>
            <a:r>
              <a:rPr sz="1650" spc="20" dirty="0">
                <a:latin typeface="Tahoma"/>
                <a:cs typeface="Tahoma"/>
              </a:rPr>
              <a:t>(+3%)</a:t>
            </a:r>
            <a:endParaRPr sz="1650">
              <a:latin typeface="Tahoma"/>
              <a:cs typeface="Tahoma"/>
            </a:endParaRPr>
          </a:p>
          <a:p>
            <a:pPr marL="307975" marR="5080" indent="-295910">
              <a:lnSpc>
                <a:spcPct val="107900"/>
              </a:lnSpc>
              <a:spcBef>
                <a:spcPts val="434"/>
              </a:spcBef>
              <a:buClr>
                <a:srgbClr val="990000"/>
              </a:buClr>
              <a:buSzPct val="54545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650" spc="20" dirty="0">
                <a:solidFill>
                  <a:srgbClr val="800000"/>
                </a:solidFill>
                <a:latin typeface="Tahoma"/>
                <a:cs typeface="Tahoma"/>
              </a:rPr>
              <a:t>75% </a:t>
            </a:r>
            <a:r>
              <a:rPr sz="1650" spc="15" dirty="0">
                <a:solidFill>
                  <a:srgbClr val="800000"/>
                </a:solidFill>
                <a:latin typeface="Tahoma"/>
                <a:cs typeface="Tahoma"/>
              </a:rPr>
              <a:t>of </a:t>
            </a:r>
            <a:r>
              <a:rPr sz="1650" spc="10" dirty="0">
                <a:solidFill>
                  <a:srgbClr val="800000"/>
                </a:solidFill>
                <a:latin typeface="Tahoma"/>
                <a:cs typeface="Tahoma"/>
              </a:rPr>
              <a:t>sales </a:t>
            </a:r>
            <a:r>
              <a:rPr sz="1650" spc="15" dirty="0">
                <a:solidFill>
                  <a:srgbClr val="800000"/>
                </a:solidFill>
                <a:latin typeface="Tahoma"/>
                <a:cs typeface="Tahoma"/>
              </a:rPr>
              <a:t>goes to 5 </a:t>
            </a:r>
            <a:r>
              <a:rPr sz="1650" spc="10" dirty="0">
                <a:solidFill>
                  <a:srgbClr val="800000"/>
                </a:solidFill>
                <a:latin typeface="Tahoma"/>
                <a:cs typeface="Tahoma"/>
              </a:rPr>
              <a:t>countries: </a:t>
            </a:r>
            <a:r>
              <a:rPr sz="1650" spc="10" dirty="0">
                <a:latin typeface="Tahoma"/>
                <a:cs typeface="Tahoma"/>
              </a:rPr>
              <a:t>first </a:t>
            </a:r>
            <a:r>
              <a:rPr sz="1650" spc="5" dirty="0">
                <a:latin typeface="Tahoma"/>
                <a:cs typeface="Tahoma"/>
              </a:rPr>
              <a:t>is </a:t>
            </a:r>
            <a:r>
              <a:rPr sz="1650" spc="10" dirty="0">
                <a:latin typeface="Tahoma"/>
                <a:cs typeface="Tahoma"/>
              </a:rPr>
              <a:t>China </a:t>
            </a:r>
            <a:r>
              <a:rPr sz="1650" spc="15" dirty="0">
                <a:latin typeface="Tahoma"/>
                <a:cs typeface="Tahoma"/>
              </a:rPr>
              <a:t>(87K, close to Europe </a:t>
            </a:r>
            <a:r>
              <a:rPr sz="1650" spc="20" dirty="0">
                <a:latin typeface="Tahoma"/>
                <a:cs typeface="Tahoma"/>
              </a:rPr>
              <a:t>+ </a:t>
            </a:r>
            <a:r>
              <a:rPr sz="1650" spc="15" dirty="0">
                <a:latin typeface="Tahoma"/>
                <a:cs typeface="Tahoma"/>
              </a:rPr>
              <a:t>Americas </a:t>
            </a:r>
            <a:r>
              <a:rPr sz="1650" spc="20" dirty="0">
                <a:latin typeface="Tahoma"/>
                <a:cs typeface="Tahoma"/>
              </a:rPr>
              <a:t>= </a:t>
            </a:r>
            <a:r>
              <a:rPr sz="1650" spc="15" dirty="0">
                <a:latin typeface="Tahoma"/>
                <a:cs typeface="Tahoma"/>
              </a:rPr>
              <a:t>97K),  </a:t>
            </a:r>
            <a:r>
              <a:rPr sz="1650" spc="10" dirty="0">
                <a:latin typeface="Tahoma"/>
                <a:cs typeface="Tahoma"/>
              </a:rPr>
              <a:t>then </a:t>
            </a:r>
            <a:r>
              <a:rPr sz="1650" spc="5" dirty="0">
                <a:latin typeface="Tahoma"/>
                <a:cs typeface="Tahoma"/>
              </a:rPr>
              <a:t>Korea </a:t>
            </a:r>
            <a:r>
              <a:rPr sz="1650" spc="15" dirty="0">
                <a:latin typeface="Tahoma"/>
                <a:cs typeface="Tahoma"/>
              </a:rPr>
              <a:t>(41K, +10%/year </a:t>
            </a:r>
            <a:r>
              <a:rPr sz="1650" spc="5" dirty="0">
                <a:latin typeface="Tahoma"/>
                <a:cs typeface="Tahoma"/>
              </a:rPr>
              <a:t>average </a:t>
            </a:r>
            <a:r>
              <a:rPr sz="1650" spc="10" dirty="0">
                <a:latin typeface="Tahoma"/>
                <a:cs typeface="Tahoma"/>
              </a:rPr>
              <a:t>since </a:t>
            </a:r>
            <a:r>
              <a:rPr sz="1650" spc="15" dirty="0">
                <a:latin typeface="Tahoma"/>
                <a:cs typeface="Tahoma"/>
              </a:rPr>
              <a:t>2011), Japan (38K, </a:t>
            </a:r>
            <a:r>
              <a:rPr sz="1650" spc="20" dirty="0">
                <a:latin typeface="Tahoma"/>
                <a:cs typeface="Tahoma"/>
              </a:rPr>
              <a:t>+10%), </a:t>
            </a:r>
            <a:r>
              <a:rPr sz="1650" spc="15" dirty="0">
                <a:latin typeface="Tahoma"/>
                <a:cs typeface="Tahoma"/>
              </a:rPr>
              <a:t>USA (31K, </a:t>
            </a:r>
            <a:r>
              <a:rPr sz="1650" spc="20" dirty="0">
                <a:latin typeface="Tahoma"/>
                <a:cs typeface="Tahoma"/>
              </a:rPr>
              <a:t>+14%),  </a:t>
            </a:r>
            <a:r>
              <a:rPr sz="1650" spc="15" dirty="0">
                <a:latin typeface="Tahoma"/>
                <a:cs typeface="Tahoma"/>
              </a:rPr>
              <a:t>and Germany (20K, steady); </a:t>
            </a:r>
            <a:r>
              <a:rPr sz="1650" spc="10" dirty="0">
                <a:latin typeface="Tahoma"/>
                <a:cs typeface="Tahoma"/>
              </a:rPr>
              <a:t>Italy </a:t>
            </a:r>
            <a:r>
              <a:rPr sz="1650" spc="5" dirty="0">
                <a:latin typeface="Tahoma"/>
                <a:cs typeface="Tahoma"/>
              </a:rPr>
              <a:t>(6.7K, </a:t>
            </a:r>
            <a:r>
              <a:rPr sz="1650" spc="15" dirty="0">
                <a:latin typeface="Tahoma"/>
                <a:cs typeface="Tahoma"/>
              </a:rPr>
              <a:t>steady) </a:t>
            </a:r>
            <a:r>
              <a:rPr sz="1650" spc="5" dirty="0">
                <a:latin typeface="Tahoma"/>
                <a:cs typeface="Tahoma"/>
              </a:rPr>
              <a:t>is </a:t>
            </a:r>
            <a:r>
              <a:rPr sz="1650" spc="15" dirty="0">
                <a:latin typeface="Tahoma"/>
                <a:cs typeface="Tahoma"/>
              </a:rPr>
              <a:t>the 2nd market </a:t>
            </a:r>
            <a:r>
              <a:rPr sz="1650" spc="5" dirty="0">
                <a:latin typeface="Tahoma"/>
                <a:cs typeface="Tahoma"/>
              </a:rPr>
              <a:t>in </a:t>
            </a:r>
            <a:r>
              <a:rPr sz="1650" spc="15" dirty="0">
                <a:latin typeface="Tahoma"/>
                <a:cs typeface="Tahoma"/>
              </a:rPr>
              <a:t>Europe (7th</a:t>
            </a:r>
            <a:r>
              <a:rPr sz="1650" spc="114" dirty="0">
                <a:latin typeface="Tahoma"/>
                <a:cs typeface="Tahoma"/>
              </a:rPr>
              <a:t> </a:t>
            </a:r>
            <a:r>
              <a:rPr sz="1650" spc="15" dirty="0">
                <a:latin typeface="Tahoma"/>
                <a:cs typeface="Tahoma"/>
              </a:rPr>
              <a:t>worldwide)</a:t>
            </a:r>
            <a:endParaRPr sz="1650">
              <a:latin typeface="Tahoma"/>
              <a:cs typeface="Tahoma"/>
            </a:endParaRPr>
          </a:p>
          <a:p>
            <a:pPr marL="307975" marR="269875" indent="-295910" algn="just">
              <a:lnSpc>
                <a:spcPct val="107900"/>
              </a:lnSpc>
              <a:spcBef>
                <a:spcPts val="620"/>
              </a:spcBef>
              <a:buClr>
                <a:srgbClr val="990000"/>
              </a:buClr>
              <a:buSzPct val="54545"/>
              <a:buFont typeface="Wingdings"/>
              <a:buChar char=""/>
              <a:tabLst>
                <a:tab pos="308610" algn="l"/>
              </a:tabLst>
            </a:pPr>
            <a:r>
              <a:rPr sz="1650" spc="15" dirty="0">
                <a:solidFill>
                  <a:srgbClr val="800000"/>
                </a:solidFill>
                <a:latin typeface="Tahoma"/>
                <a:cs typeface="Tahoma"/>
              </a:rPr>
              <a:t>main </a:t>
            </a:r>
            <a:r>
              <a:rPr sz="1650" spc="10" dirty="0">
                <a:solidFill>
                  <a:srgbClr val="800000"/>
                </a:solidFill>
                <a:latin typeface="Tahoma"/>
                <a:cs typeface="Tahoma"/>
              </a:rPr>
              <a:t>industrial drivers: </a:t>
            </a:r>
            <a:r>
              <a:rPr sz="1650" spc="15" dirty="0">
                <a:latin typeface="Tahoma"/>
                <a:cs typeface="Tahoma"/>
              </a:rPr>
              <a:t>automotive </a:t>
            </a:r>
            <a:r>
              <a:rPr sz="1650" spc="20" dirty="0">
                <a:latin typeface="Tahoma"/>
                <a:cs typeface="Tahoma"/>
              </a:rPr>
              <a:t>(35% </a:t>
            </a:r>
            <a:r>
              <a:rPr sz="1650" spc="15" dirty="0">
                <a:latin typeface="Tahoma"/>
                <a:cs typeface="Tahoma"/>
              </a:rPr>
              <a:t>of new robots, with moderate </a:t>
            </a:r>
            <a:r>
              <a:rPr sz="1650" spc="5" dirty="0">
                <a:latin typeface="Tahoma"/>
                <a:cs typeface="Tahoma"/>
              </a:rPr>
              <a:t>rate </a:t>
            </a:r>
            <a:r>
              <a:rPr sz="1650" spc="10" dirty="0">
                <a:latin typeface="Tahoma"/>
                <a:cs typeface="Tahoma"/>
              </a:rPr>
              <a:t>increase) </a:t>
            </a:r>
            <a:r>
              <a:rPr sz="1650" spc="15" dirty="0">
                <a:latin typeface="Tahoma"/>
                <a:cs typeface="Tahoma"/>
              </a:rPr>
              <a:t>and  </a:t>
            </a:r>
            <a:r>
              <a:rPr sz="1650" spc="10" dirty="0">
                <a:latin typeface="Tahoma"/>
                <a:cs typeface="Tahoma"/>
              </a:rPr>
              <a:t>electrical/electronics </a:t>
            </a:r>
            <a:r>
              <a:rPr sz="1650" spc="20" dirty="0">
                <a:latin typeface="Tahoma"/>
                <a:cs typeface="Tahoma"/>
              </a:rPr>
              <a:t>(31%, </a:t>
            </a:r>
            <a:r>
              <a:rPr sz="1650" spc="10" dirty="0">
                <a:solidFill>
                  <a:srgbClr val="FF0000"/>
                </a:solidFill>
                <a:latin typeface="Tahoma"/>
                <a:cs typeface="Tahoma"/>
              </a:rPr>
              <a:t>catching </a:t>
            </a:r>
            <a:r>
              <a:rPr sz="1650" spc="15" dirty="0">
                <a:solidFill>
                  <a:srgbClr val="FF0000"/>
                </a:solidFill>
                <a:latin typeface="Tahoma"/>
                <a:cs typeface="Tahoma"/>
              </a:rPr>
              <a:t>up </a:t>
            </a:r>
            <a:r>
              <a:rPr sz="1650" spc="10" dirty="0">
                <a:latin typeface="Tahoma"/>
                <a:cs typeface="Tahoma"/>
              </a:rPr>
              <a:t>very </a:t>
            </a:r>
            <a:r>
              <a:rPr sz="1650" spc="5" dirty="0">
                <a:latin typeface="Tahoma"/>
                <a:cs typeface="Tahoma"/>
              </a:rPr>
              <a:t>fast; </a:t>
            </a:r>
            <a:r>
              <a:rPr sz="1650" spc="20" dirty="0">
                <a:latin typeface="Tahoma"/>
                <a:cs typeface="Tahoma"/>
              </a:rPr>
              <a:t>now </a:t>
            </a:r>
            <a:r>
              <a:rPr sz="1650" spc="10" dirty="0">
                <a:latin typeface="Tahoma"/>
                <a:cs typeface="Tahoma"/>
              </a:rPr>
              <a:t>first </a:t>
            </a:r>
            <a:r>
              <a:rPr sz="1650" spc="5" dirty="0">
                <a:latin typeface="Tahoma"/>
                <a:cs typeface="Tahoma"/>
              </a:rPr>
              <a:t>in </a:t>
            </a:r>
            <a:r>
              <a:rPr sz="1650" spc="10" dirty="0">
                <a:latin typeface="Tahoma"/>
                <a:cs typeface="Tahoma"/>
              </a:rPr>
              <a:t>Asia), </a:t>
            </a:r>
            <a:r>
              <a:rPr sz="1650" spc="15" dirty="0">
                <a:latin typeface="Tahoma"/>
                <a:cs typeface="Tahoma"/>
              </a:rPr>
              <a:t>followed by metal and  </a:t>
            </a:r>
            <a:r>
              <a:rPr sz="1650" dirty="0">
                <a:latin typeface="Tahoma"/>
                <a:cs typeface="Tahoma"/>
              </a:rPr>
              <a:t>machinery, </a:t>
            </a:r>
            <a:r>
              <a:rPr sz="1650" spc="15" dirty="0">
                <a:latin typeface="Tahoma"/>
                <a:cs typeface="Tahoma"/>
              </a:rPr>
              <a:t>rubber and </a:t>
            </a:r>
            <a:r>
              <a:rPr sz="1650" spc="10" dirty="0">
                <a:latin typeface="Tahoma"/>
                <a:cs typeface="Tahoma"/>
              </a:rPr>
              <a:t>plastics, </a:t>
            </a:r>
            <a:r>
              <a:rPr sz="1650" spc="15" dirty="0">
                <a:latin typeface="Tahoma"/>
                <a:cs typeface="Tahoma"/>
              </a:rPr>
              <a:t>food </a:t>
            </a:r>
            <a:r>
              <a:rPr sz="1650" spc="-5" dirty="0">
                <a:latin typeface="Tahoma"/>
                <a:cs typeface="Tahoma"/>
              </a:rPr>
              <a:t>industry,</a:t>
            </a:r>
            <a:r>
              <a:rPr sz="1650" spc="35" dirty="0">
                <a:latin typeface="Tahoma"/>
                <a:cs typeface="Tahoma"/>
              </a:rPr>
              <a:t> </a:t>
            </a:r>
            <a:r>
              <a:rPr sz="1650" spc="10" dirty="0"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  <a:p>
            <a:pPr marR="54610" algn="ctr">
              <a:lnSpc>
                <a:spcPct val="100000"/>
              </a:lnSpc>
              <a:spcBef>
                <a:spcPts val="1300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a continued </a:t>
            </a: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accelerated</a:t>
            </a:r>
            <a:r>
              <a:rPr sz="1900" b="1" spc="1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growth!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000" y="1737360"/>
            <a:ext cx="9662160" cy="4404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33610" y="2104651"/>
            <a:ext cx="1064260" cy="3175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1650" b="1" spc="15" dirty="0">
                <a:solidFill>
                  <a:srgbClr val="595959"/>
                </a:solidFill>
                <a:latin typeface="Arial"/>
                <a:cs typeface="Arial"/>
              </a:rPr>
              <a:t>2008-2016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75" algn="ctr">
              <a:lnSpc>
                <a:spcPts val="4020"/>
              </a:lnSpc>
              <a:spcBef>
                <a:spcPts val="135"/>
              </a:spcBef>
            </a:pPr>
            <a:r>
              <a:rPr sz="3350" spc="15" dirty="0"/>
              <a:t>Diffusion</a:t>
            </a:r>
            <a:endParaRPr sz="3350" dirty="0"/>
          </a:p>
          <a:p>
            <a:pPr marL="3175" algn="ctr">
              <a:lnSpc>
                <a:spcPts val="3060"/>
              </a:lnSpc>
            </a:pPr>
            <a:r>
              <a:rPr sz="2550" spc="-10" dirty="0"/>
              <a:t>industrial robots </a:t>
            </a:r>
            <a:r>
              <a:rPr sz="2550" spc="-5" dirty="0"/>
              <a:t>in </a:t>
            </a:r>
            <a:r>
              <a:rPr sz="2550" spc="-10" dirty="0"/>
              <a:t>operation</a:t>
            </a:r>
            <a:r>
              <a:rPr sz="2550" spc="-20" dirty="0"/>
              <a:t> </a:t>
            </a:r>
            <a:r>
              <a:rPr sz="2550" spc="-10" dirty="0"/>
              <a:t>worldwide</a:t>
            </a:r>
            <a:endParaRPr sz="255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11</a:t>
            </a:fld>
            <a:endParaRPr spc="-35" dirty="0"/>
          </a:p>
        </p:txBody>
      </p:sp>
      <p:sp>
        <p:nvSpPr>
          <p:cNvPr id="6" name="object 6"/>
          <p:cNvSpPr txBox="1"/>
          <p:nvPr/>
        </p:nvSpPr>
        <p:spPr>
          <a:xfrm>
            <a:off x="1584726" y="6314842"/>
            <a:ext cx="7444740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5190" marR="5080" indent="-873125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Tahoma"/>
                <a:cs typeface="Tahoma"/>
              </a:rPr>
              <a:t>(as reference: industrial robots in stock in </a:t>
            </a:r>
            <a:r>
              <a:rPr sz="1900" dirty="0">
                <a:latin typeface="Tahoma"/>
                <a:cs typeface="Tahoma"/>
              </a:rPr>
              <a:t>1973 </a:t>
            </a:r>
            <a:r>
              <a:rPr sz="1900" spc="-5" dirty="0">
                <a:latin typeface="Tahoma"/>
                <a:cs typeface="Tahoma"/>
              </a:rPr>
              <a:t>= </a:t>
            </a:r>
            <a:r>
              <a:rPr sz="1900" dirty="0">
                <a:latin typeface="Tahoma"/>
                <a:cs typeface="Tahoma"/>
              </a:rPr>
              <a:t>3K, </a:t>
            </a:r>
            <a:r>
              <a:rPr sz="1900" spc="-5" dirty="0">
                <a:latin typeface="Tahoma"/>
                <a:cs typeface="Tahoma"/>
              </a:rPr>
              <a:t>in </a:t>
            </a:r>
            <a:r>
              <a:rPr sz="1900" dirty="0">
                <a:latin typeface="Tahoma"/>
                <a:cs typeface="Tahoma"/>
              </a:rPr>
              <a:t>1983 </a:t>
            </a:r>
            <a:r>
              <a:rPr sz="1900" spc="-5" dirty="0">
                <a:latin typeface="Tahoma"/>
                <a:cs typeface="Tahoma"/>
              </a:rPr>
              <a:t>= </a:t>
            </a:r>
            <a:r>
              <a:rPr sz="1900" dirty="0">
                <a:latin typeface="Tahoma"/>
                <a:cs typeface="Tahoma"/>
              </a:rPr>
              <a:t>66K)  </a:t>
            </a:r>
            <a:r>
              <a:rPr sz="1900" spc="-5" dirty="0">
                <a:latin typeface="Tahoma"/>
                <a:cs typeface="Tahoma"/>
              </a:rPr>
              <a:t>length of robot service life is estimated in </a:t>
            </a:r>
            <a:r>
              <a:rPr sz="1900" dirty="0">
                <a:solidFill>
                  <a:srgbClr val="0000FF"/>
                </a:solidFill>
                <a:latin typeface="Tahoma"/>
                <a:cs typeface="Tahoma"/>
              </a:rPr>
              <a:t>12-15</a:t>
            </a:r>
            <a:r>
              <a:rPr sz="1900" spc="6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0000FF"/>
                </a:solidFill>
                <a:latin typeface="Tahoma"/>
                <a:cs typeface="Tahoma"/>
              </a:rPr>
              <a:t>years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1002" y="2888891"/>
            <a:ext cx="39585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2020*: </a:t>
            </a:r>
            <a:r>
              <a:rPr sz="1850" b="1" spc="375" dirty="0">
                <a:solidFill>
                  <a:srgbClr val="800000"/>
                </a:solidFill>
                <a:latin typeface="MS PGothic"/>
                <a:cs typeface="MS PGothic"/>
              </a:rPr>
              <a:t>~</a:t>
            </a:r>
            <a:r>
              <a:rPr sz="1900" b="1" spc="375" dirty="0">
                <a:solidFill>
                  <a:srgbClr val="800000"/>
                </a:solidFill>
                <a:latin typeface="Tahoma"/>
                <a:cs typeface="Tahoma"/>
              </a:rPr>
              <a:t>3M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robots in</a:t>
            </a:r>
            <a:r>
              <a:rPr sz="1900" b="1" spc="-38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operation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2878" y="2987861"/>
            <a:ext cx="2069464" cy="117475"/>
          </a:xfrm>
          <a:custGeom>
            <a:avLst/>
            <a:gdLst/>
            <a:ahLst/>
            <a:cxnLst/>
            <a:rect l="l" t="t" r="r" b="b"/>
            <a:pathLst>
              <a:path w="2069465" h="117475">
                <a:moveTo>
                  <a:pt x="2028935" y="58505"/>
                </a:moveTo>
                <a:lnTo>
                  <a:pt x="1958501" y="99609"/>
                </a:lnTo>
                <a:lnTo>
                  <a:pt x="1956879" y="105777"/>
                </a:lnTo>
                <a:lnTo>
                  <a:pt x="1962481" y="115385"/>
                </a:lnTo>
                <a:lnTo>
                  <a:pt x="1968646" y="117008"/>
                </a:lnTo>
                <a:lnTo>
                  <a:pt x="2051638" y="68576"/>
                </a:lnTo>
                <a:lnTo>
                  <a:pt x="2048913" y="68576"/>
                </a:lnTo>
                <a:lnTo>
                  <a:pt x="2048913" y="67204"/>
                </a:lnTo>
                <a:lnTo>
                  <a:pt x="2043842" y="67204"/>
                </a:lnTo>
                <a:lnTo>
                  <a:pt x="2028935" y="58505"/>
                </a:lnTo>
                <a:close/>
              </a:path>
              <a:path w="2069465" h="117475">
                <a:moveTo>
                  <a:pt x="0" y="48431"/>
                </a:moveTo>
                <a:lnTo>
                  <a:pt x="0" y="68576"/>
                </a:lnTo>
                <a:lnTo>
                  <a:pt x="2011678" y="68576"/>
                </a:lnTo>
                <a:lnTo>
                  <a:pt x="2028935" y="58505"/>
                </a:lnTo>
                <a:lnTo>
                  <a:pt x="2011676" y="48432"/>
                </a:lnTo>
                <a:lnTo>
                  <a:pt x="0" y="48431"/>
                </a:lnTo>
                <a:close/>
              </a:path>
              <a:path w="2069465" h="117475">
                <a:moveTo>
                  <a:pt x="1968646" y="0"/>
                </a:moveTo>
                <a:lnTo>
                  <a:pt x="1962481" y="1623"/>
                </a:lnTo>
                <a:lnTo>
                  <a:pt x="1956879" y="11233"/>
                </a:lnTo>
                <a:lnTo>
                  <a:pt x="1958501" y="17400"/>
                </a:lnTo>
                <a:lnTo>
                  <a:pt x="2011676" y="48432"/>
                </a:lnTo>
                <a:lnTo>
                  <a:pt x="2048913" y="48432"/>
                </a:lnTo>
                <a:lnTo>
                  <a:pt x="2048913" y="68576"/>
                </a:lnTo>
                <a:lnTo>
                  <a:pt x="2051638" y="68576"/>
                </a:lnTo>
                <a:lnTo>
                  <a:pt x="2068896" y="58505"/>
                </a:lnTo>
                <a:lnTo>
                  <a:pt x="1968646" y="0"/>
                </a:lnTo>
                <a:close/>
              </a:path>
              <a:path w="2069465" h="117475">
                <a:moveTo>
                  <a:pt x="2043842" y="49805"/>
                </a:moveTo>
                <a:lnTo>
                  <a:pt x="2028935" y="58505"/>
                </a:lnTo>
                <a:lnTo>
                  <a:pt x="2043842" y="67204"/>
                </a:lnTo>
                <a:lnTo>
                  <a:pt x="2043842" y="49805"/>
                </a:lnTo>
                <a:close/>
              </a:path>
              <a:path w="2069465" h="117475">
                <a:moveTo>
                  <a:pt x="2048913" y="49805"/>
                </a:moveTo>
                <a:lnTo>
                  <a:pt x="2043842" y="49805"/>
                </a:lnTo>
                <a:lnTo>
                  <a:pt x="2043842" y="67204"/>
                </a:lnTo>
                <a:lnTo>
                  <a:pt x="2048913" y="67204"/>
                </a:lnTo>
                <a:lnTo>
                  <a:pt x="2048913" y="49805"/>
                </a:lnTo>
                <a:close/>
              </a:path>
              <a:path w="2069465" h="117475">
                <a:moveTo>
                  <a:pt x="2011676" y="48432"/>
                </a:moveTo>
                <a:lnTo>
                  <a:pt x="2028935" y="58505"/>
                </a:lnTo>
                <a:lnTo>
                  <a:pt x="2043842" y="49805"/>
                </a:lnTo>
                <a:lnTo>
                  <a:pt x="2048913" y="49805"/>
                </a:lnTo>
                <a:lnTo>
                  <a:pt x="2048913" y="48432"/>
                </a:lnTo>
                <a:lnTo>
                  <a:pt x="2011676" y="48432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000" y="1795272"/>
            <a:ext cx="9662160" cy="4564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algn="ctr">
              <a:lnSpc>
                <a:spcPts val="4020"/>
              </a:lnSpc>
              <a:spcBef>
                <a:spcPts val="135"/>
              </a:spcBef>
            </a:pPr>
            <a:r>
              <a:rPr sz="3350" spc="15" dirty="0"/>
              <a:t>Diffusion</a:t>
            </a:r>
            <a:endParaRPr sz="3350" dirty="0"/>
          </a:p>
          <a:p>
            <a:pPr marL="15875" algn="ctr">
              <a:lnSpc>
                <a:spcPts val="3060"/>
              </a:lnSpc>
            </a:pPr>
            <a:r>
              <a:rPr sz="2550" spc="-10" dirty="0"/>
              <a:t>industrial robots </a:t>
            </a:r>
            <a:r>
              <a:rPr sz="2550" spc="-5" dirty="0"/>
              <a:t>in </a:t>
            </a:r>
            <a:r>
              <a:rPr sz="2550" spc="-10" dirty="0"/>
              <a:t>operation by world</a:t>
            </a:r>
            <a:r>
              <a:rPr sz="2550" spc="-5" dirty="0"/>
              <a:t> </a:t>
            </a:r>
            <a:r>
              <a:rPr sz="2550" spc="-10" dirty="0"/>
              <a:t>area</a:t>
            </a:r>
            <a:endParaRPr sz="25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12</a:t>
            </a:fld>
            <a:endParaRPr spc="-35" dirty="0"/>
          </a:p>
        </p:txBody>
      </p:sp>
      <p:sp>
        <p:nvSpPr>
          <p:cNvPr id="5" name="object 5"/>
          <p:cNvSpPr txBox="1"/>
          <p:nvPr/>
        </p:nvSpPr>
        <p:spPr>
          <a:xfrm>
            <a:off x="4185000" y="2660291"/>
            <a:ext cx="264985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2020*: </a:t>
            </a:r>
            <a:r>
              <a:rPr sz="1850" b="1" spc="225" dirty="0">
                <a:solidFill>
                  <a:srgbClr val="800000"/>
                </a:solidFill>
                <a:latin typeface="MS PGothic"/>
                <a:cs typeface="MS PGothic"/>
              </a:rPr>
              <a:t>~</a:t>
            </a:r>
            <a:r>
              <a:rPr sz="1900" b="1" spc="225" dirty="0">
                <a:solidFill>
                  <a:srgbClr val="800000"/>
                </a:solidFill>
                <a:latin typeface="Tahoma"/>
                <a:cs typeface="Tahoma"/>
              </a:rPr>
              <a:t>1.9M</a:t>
            </a:r>
            <a:r>
              <a:rPr sz="1900" b="1" spc="-5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robots  in Asian factories</a:t>
            </a:r>
            <a:r>
              <a:rPr sz="1900" b="1" spc="-25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...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62900" y="2955856"/>
            <a:ext cx="1572260" cy="313055"/>
          </a:xfrm>
          <a:custGeom>
            <a:avLst/>
            <a:gdLst/>
            <a:ahLst/>
            <a:cxnLst/>
            <a:rect l="l" t="t" r="r" b="b"/>
            <a:pathLst>
              <a:path w="1572259" h="313054">
                <a:moveTo>
                  <a:pt x="1514120" y="272333"/>
                </a:moveTo>
                <a:lnTo>
                  <a:pt x="1456568" y="294198"/>
                </a:lnTo>
                <a:lnTo>
                  <a:pt x="1453954" y="300014"/>
                </a:lnTo>
                <a:lnTo>
                  <a:pt x="1457902" y="310414"/>
                </a:lnTo>
                <a:lnTo>
                  <a:pt x="1463715" y="313029"/>
                </a:lnTo>
                <a:lnTo>
                  <a:pt x="1554718" y="278456"/>
                </a:lnTo>
                <a:lnTo>
                  <a:pt x="1550843" y="278456"/>
                </a:lnTo>
                <a:lnTo>
                  <a:pt x="1514120" y="272333"/>
                </a:lnTo>
                <a:close/>
              </a:path>
              <a:path w="1572259" h="313054">
                <a:moveTo>
                  <a:pt x="1532798" y="265237"/>
                </a:moveTo>
                <a:lnTo>
                  <a:pt x="1514120" y="272333"/>
                </a:lnTo>
                <a:lnTo>
                  <a:pt x="1550843" y="278456"/>
                </a:lnTo>
                <a:lnTo>
                  <a:pt x="1551208" y="276270"/>
                </a:lnTo>
                <a:lnTo>
                  <a:pt x="1546073" y="276270"/>
                </a:lnTo>
                <a:lnTo>
                  <a:pt x="1532798" y="265237"/>
                </a:lnTo>
                <a:close/>
              </a:path>
              <a:path w="1572259" h="313054">
                <a:moveTo>
                  <a:pt x="1482943" y="197613"/>
                </a:moveTo>
                <a:lnTo>
                  <a:pt x="1476597" y="198200"/>
                </a:lnTo>
                <a:lnTo>
                  <a:pt x="1469490" y="206757"/>
                </a:lnTo>
                <a:lnTo>
                  <a:pt x="1470077" y="213107"/>
                </a:lnTo>
                <a:lnTo>
                  <a:pt x="1517430" y="252463"/>
                </a:lnTo>
                <a:lnTo>
                  <a:pt x="1554153" y="258587"/>
                </a:lnTo>
                <a:lnTo>
                  <a:pt x="1550843" y="278456"/>
                </a:lnTo>
                <a:lnTo>
                  <a:pt x="1554718" y="278456"/>
                </a:lnTo>
                <a:lnTo>
                  <a:pt x="1572215" y="271809"/>
                </a:lnTo>
                <a:lnTo>
                  <a:pt x="1482943" y="197613"/>
                </a:lnTo>
                <a:close/>
              </a:path>
              <a:path w="1572259" h="313054">
                <a:moveTo>
                  <a:pt x="1548932" y="259107"/>
                </a:moveTo>
                <a:lnTo>
                  <a:pt x="1532798" y="265237"/>
                </a:lnTo>
                <a:lnTo>
                  <a:pt x="1546073" y="276270"/>
                </a:lnTo>
                <a:lnTo>
                  <a:pt x="1548932" y="259107"/>
                </a:lnTo>
                <a:close/>
              </a:path>
              <a:path w="1572259" h="313054">
                <a:moveTo>
                  <a:pt x="1554066" y="259107"/>
                </a:moveTo>
                <a:lnTo>
                  <a:pt x="1548932" y="259107"/>
                </a:lnTo>
                <a:lnTo>
                  <a:pt x="1546073" y="276270"/>
                </a:lnTo>
                <a:lnTo>
                  <a:pt x="1551208" y="276270"/>
                </a:lnTo>
                <a:lnTo>
                  <a:pt x="1554066" y="259107"/>
                </a:lnTo>
                <a:close/>
              </a:path>
              <a:path w="1572259" h="313054">
                <a:moveTo>
                  <a:pt x="3310" y="0"/>
                </a:moveTo>
                <a:lnTo>
                  <a:pt x="0" y="19869"/>
                </a:lnTo>
                <a:lnTo>
                  <a:pt x="1514120" y="272333"/>
                </a:lnTo>
                <a:lnTo>
                  <a:pt x="1532798" y="265237"/>
                </a:lnTo>
                <a:lnTo>
                  <a:pt x="1517430" y="252463"/>
                </a:lnTo>
                <a:lnTo>
                  <a:pt x="3310" y="0"/>
                </a:lnTo>
                <a:close/>
              </a:path>
              <a:path w="1572259" h="313054">
                <a:moveTo>
                  <a:pt x="1517430" y="252463"/>
                </a:moveTo>
                <a:lnTo>
                  <a:pt x="1532798" y="265237"/>
                </a:lnTo>
                <a:lnTo>
                  <a:pt x="1548932" y="259107"/>
                </a:lnTo>
                <a:lnTo>
                  <a:pt x="1554066" y="259107"/>
                </a:lnTo>
                <a:lnTo>
                  <a:pt x="1554153" y="258587"/>
                </a:lnTo>
                <a:lnTo>
                  <a:pt x="1517430" y="252463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90366" y="6595257"/>
            <a:ext cx="55486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... out </a:t>
            </a: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of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which almost 1M operating in</a:t>
            </a:r>
            <a:r>
              <a:rPr sz="1900" b="1" spc="5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China!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Diffusion</a:t>
            </a:r>
            <a:endParaRPr sz="3350" dirty="0"/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2550" spc="-15" dirty="0"/>
              <a:t>robots </a:t>
            </a:r>
            <a:r>
              <a:rPr sz="2550" spc="-5" dirty="0"/>
              <a:t>in </a:t>
            </a:r>
            <a:r>
              <a:rPr sz="2550" spc="-10" dirty="0"/>
              <a:t>industrial</a:t>
            </a:r>
            <a:r>
              <a:rPr sz="2550" spc="-80" dirty="0"/>
              <a:t> </a:t>
            </a:r>
            <a:r>
              <a:rPr sz="2550" spc="-10" dirty="0"/>
              <a:t>sectors</a:t>
            </a:r>
            <a:endParaRPr sz="2550" dirty="0"/>
          </a:p>
        </p:txBody>
      </p:sp>
      <p:sp>
        <p:nvSpPr>
          <p:cNvPr id="5" name="object 5"/>
          <p:cNvSpPr txBox="1"/>
          <p:nvPr/>
        </p:nvSpPr>
        <p:spPr>
          <a:xfrm>
            <a:off x="779871" y="6959574"/>
            <a:ext cx="887094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i="1" spc="-40" dirty="0">
                <a:solidFill>
                  <a:srgbClr val="5F5F5F"/>
                </a:solidFill>
                <a:latin typeface="Tahoma"/>
                <a:cs typeface="Tahoma"/>
              </a:rPr>
              <a:t>Robotics</a:t>
            </a:r>
            <a:r>
              <a:rPr sz="1550" i="1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50" i="1" spc="-35" dirty="0">
                <a:solidFill>
                  <a:srgbClr val="5F5F5F"/>
                </a:solidFill>
                <a:latin typeface="Tahoma"/>
                <a:cs typeface="Tahoma"/>
              </a:rPr>
              <a:t>1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13007" y="6959574"/>
            <a:ext cx="230504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i="1" spc="-45" dirty="0">
                <a:solidFill>
                  <a:srgbClr val="5F5F5F"/>
                </a:solidFill>
                <a:latin typeface="Tahoma"/>
                <a:cs typeface="Tahoma"/>
              </a:rPr>
              <a:t>13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2088" y="1645920"/>
            <a:ext cx="8211311" cy="5087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14816" y="6839098"/>
            <a:ext cx="61010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almost </a:t>
            </a: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70% of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robots are in three main</a:t>
            </a:r>
            <a:r>
              <a:rPr sz="1900" b="1" spc="35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industries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000" y="1923288"/>
            <a:ext cx="9662160" cy="446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4020"/>
              </a:lnSpc>
              <a:spcBef>
                <a:spcPts val="135"/>
              </a:spcBef>
            </a:pPr>
            <a:r>
              <a:rPr sz="3350" spc="15" dirty="0"/>
              <a:t>Annual</a:t>
            </a:r>
            <a:r>
              <a:rPr sz="3350" spc="5" dirty="0"/>
              <a:t> </a:t>
            </a:r>
            <a:r>
              <a:rPr sz="3350" spc="15" dirty="0"/>
              <a:t>supply</a:t>
            </a:r>
            <a:endParaRPr sz="3350" dirty="0"/>
          </a:p>
          <a:p>
            <a:pPr algn="ctr">
              <a:lnSpc>
                <a:spcPts val="3060"/>
              </a:lnSpc>
            </a:pPr>
            <a:r>
              <a:rPr sz="2550" spc="-10" dirty="0"/>
              <a:t>new industrial robots</a:t>
            </a:r>
            <a:r>
              <a:rPr sz="2550" spc="-20" dirty="0"/>
              <a:t> </a:t>
            </a:r>
            <a:r>
              <a:rPr sz="2550" spc="-10" dirty="0"/>
              <a:t>worldwide</a:t>
            </a:r>
            <a:endParaRPr sz="255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14</a:t>
            </a:fld>
            <a:endParaRPr spc="-35" dirty="0"/>
          </a:p>
        </p:txBody>
      </p:sp>
      <p:sp>
        <p:nvSpPr>
          <p:cNvPr id="5" name="object 5"/>
          <p:cNvSpPr/>
          <p:nvPr/>
        </p:nvSpPr>
        <p:spPr>
          <a:xfrm>
            <a:off x="5128588" y="3869101"/>
            <a:ext cx="1473835" cy="349250"/>
          </a:xfrm>
          <a:custGeom>
            <a:avLst/>
            <a:gdLst/>
            <a:ahLst/>
            <a:cxnLst/>
            <a:rect l="l" t="t" r="r" b="b"/>
            <a:pathLst>
              <a:path w="1473834" h="349250">
                <a:moveTo>
                  <a:pt x="1415511" y="310386"/>
                </a:moveTo>
                <a:lnTo>
                  <a:pt x="1357185" y="330089"/>
                </a:lnTo>
                <a:lnTo>
                  <a:pt x="1354357" y="335804"/>
                </a:lnTo>
                <a:lnTo>
                  <a:pt x="1357914" y="346345"/>
                </a:lnTo>
                <a:lnTo>
                  <a:pt x="1363626" y="349175"/>
                </a:lnTo>
                <a:lnTo>
                  <a:pt x="1456285" y="317874"/>
                </a:lnTo>
                <a:lnTo>
                  <a:pt x="1451978" y="317874"/>
                </a:lnTo>
                <a:lnTo>
                  <a:pt x="1415511" y="310386"/>
                </a:lnTo>
                <a:close/>
              </a:path>
              <a:path w="1473834" h="349250">
                <a:moveTo>
                  <a:pt x="1434442" y="303991"/>
                </a:moveTo>
                <a:lnTo>
                  <a:pt x="1415511" y="310386"/>
                </a:lnTo>
                <a:lnTo>
                  <a:pt x="1451978" y="317874"/>
                </a:lnTo>
                <a:lnTo>
                  <a:pt x="1452462" y="315512"/>
                </a:lnTo>
                <a:lnTo>
                  <a:pt x="1447297" y="315512"/>
                </a:lnTo>
                <a:lnTo>
                  <a:pt x="1434442" y="303991"/>
                </a:lnTo>
                <a:close/>
              </a:path>
              <a:path w="1473834" h="349250">
                <a:moveTo>
                  <a:pt x="1387142" y="234555"/>
                </a:moveTo>
                <a:lnTo>
                  <a:pt x="1380777" y="234905"/>
                </a:lnTo>
                <a:lnTo>
                  <a:pt x="1373357" y="243192"/>
                </a:lnTo>
                <a:lnTo>
                  <a:pt x="1373706" y="249558"/>
                </a:lnTo>
                <a:lnTo>
                  <a:pt x="1419561" y="290654"/>
                </a:lnTo>
                <a:lnTo>
                  <a:pt x="1456027" y="298142"/>
                </a:lnTo>
                <a:lnTo>
                  <a:pt x="1451978" y="317874"/>
                </a:lnTo>
                <a:lnTo>
                  <a:pt x="1456285" y="317874"/>
                </a:lnTo>
                <a:lnTo>
                  <a:pt x="1473587" y="312030"/>
                </a:lnTo>
                <a:lnTo>
                  <a:pt x="1387142" y="234555"/>
                </a:lnTo>
                <a:close/>
              </a:path>
              <a:path w="1473834" h="349250">
                <a:moveTo>
                  <a:pt x="1450794" y="298467"/>
                </a:moveTo>
                <a:lnTo>
                  <a:pt x="1434442" y="303991"/>
                </a:lnTo>
                <a:lnTo>
                  <a:pt x="1447297" y="315512"/>
                </a:lnTo>
                <a:lnTo>
                  <a:pt x="1450794" y="298467"/>
                </a:lnTo>
                <a:close/>
              </a:path>
              <a:path w="1473834" h="349250">
                <a:moveTo>
                  <a:pt x="1455960" y="298467"/>
                </a:moveTo>
                <a:lnTo>
                  <a:pt x="1450794" y="298467"/>
                </a:lnTo>
                <a:lnTo>
                  <a:pt x="1447297" y="315512"/>
                </a:lnTo>
                <a:lnTo>
                  <a:pt x="1452462" y="315512"/>
                </a:lnTo>
                <a:lnTo>
                  <a:pt x="1455960" y="298467"/>
                </a:lnTo>
                <a:close/>
              </a:path>
              <a:path w="1473834" h="349250">
                <a:moveTo>
                  <a:pt x="4048" y="0"/>
                </a:moveTo>
                <a:lnTo>
                  <a:pt x="0" y="19731"/>
                </a:lnTo>
                <a:lnTo>
                  <a:pt x="1415511" y="310386"/>
                </a:lnTo>
                <a:lnTo>
                  <a:pt x="1434442" y="303991"/>
                </a:lnTo>
                <a:lnTo>
                  <a:pt x="1419561" y="290654"/>
                </a:lnTo>
                <a:lnTo>
                  <a:pt x="4048" y="0"/>
                </a:lnTo>
                <a:close/>
              </a:path>
              <a:path w="1473834" h="349250">
                <a:moveTo>
                  <a:pt x="1419561" y="290654"/>
                </a:moveTo>
                <a:lnTo>
                  <a:pt x="1434442" y="303991"/>
                </a:lnTo>
                <a:lnTo>
                  <a:pt x="1450794" y="298467"/>
                </a:lnTo>
                <a:lnTo>
                  <a:pt x="1455960" y="298467"/>
                </a:lnTo>
                <a:lnTo>
                  <a:pt x="1456027" y="298142"/>
                </a:lnTo>
                <a:lnTo>
                  <a:pt x="1419561" y="290654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9581" y="6650121"/>
            <a:ext cx="64573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2017*-2020*: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forecast </a:t>
            </a: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of 1.7M new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industrial</a:t>
            </a:r>
            <a:r>
              <a:rPr sz="1900" b="1" spc="5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robots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79191" y="2858296"/>
            <a:ext cx="1570355" cy="231775"/>
          </a:xfrm>
          <a:custGeom>
            <a:avLst/>
            <a:gdLst/>
            <a:ahLst/>
            <a:cxnLst/>
            <a:rect l="l" t="t" r="r" b="b"/>
            <a:pathLst>
              <a:path w="1570354" h="231775">
                <a:moveTo>
                  <a:pt x="1512013" y="43376"/>
                </a:moveTo>
                <a:lnTo>
                  <a:pt x="0" y="211631"/>
                </a:lnTo>
                <a:lnTo>
                  <a:pt x="2225" y="231651"/>
                </a:lnTo>
                <a:lnTo>
                  <a:pt x="1514239" y="63397"/>
                </a:lnTo>
                <a:lnTo>
                  <a:pt x="1530279" y="51478"/>
                </a:lnTo>
                <a:lnTo>
                  <a:pt x="1512013" y="43376"/>
                </a:lnTo>
                <a:close/>
              </a:path>
              <a:path w="1570354" h="231775">
                <a:moveTo>
                  <a:pt x="1552404" y="39256"/>
                </a:moveTo>
                <a:lnTo>
                  <a:pt x="1549036" y="39256"/>
                </a:lnTo>
                <a:lnTo>
                  <a:pt x="1551261" y="59277"/>
                </a:lnTo>
                <a:lnTo>
                  <a:pt x="1514239" y="63397"/>
                </a:lnTo>
                <a:lnTo>
                  <a:pt x="1464817" y="100120"/>
                </a:lnTo>
                <a:lnTo>
                  <a:pt x="1463887" y="106429"/>
                </a:lnTo>
                <a:lnTo>
                  <a:pt x="1470517" y="115360"/>
                </a:lnTo>
                <a:lnTo>
                  <a:pt x="1476824" y="116291"/>
                </a:lnTo>
                <a:lnTo>
                  <a:pt x="1569994" y="47058"/>
                </a:lnTo>
                <a:lnTo>
                  <a:pt x="1552404" y="39256"/>
                </a:lnTo>
                <a:close/>
              </a:path>
              <a:path w="1570354" h="231775">
                <a:moveTo>
                  <a:pt x="1530279" y="51478"/>
                </a:moveTo>
                <a:lnTo>
                  <a:pt x="1514239" y="63397"/>
                </a:lnTo>
                <a:lnTo>
                  <a:pt x="1551261" y="59277"/>
                </a:lnTo>
                <a:lnTo>
                  <a:pt x="1551172" y="58475"/>
                </a:lnTo>
                <a:lnTo>
                  <a:pt x="1546056" y="58475"/>
                </a:lnTo>
                <a:lnTo>
                  <a:pt x="1530279" y="51478"/>
                </a:lnTo>
                <a:close/>
              </a:path>
              <a:path w="1570354" h="231775">
                <a:moveTo>
                  <a:pt x="1544133" y="41183"/>
                </a:moveTo>
                <a:lnTo>
                  <a:pt x="1530279" y="51478"/>
                </a:lnTo>
                <a:lnTo>
                  <a:pt x="1546056" y="58475"/>
                </a:lnTo>
                <a:lnTo>
                  <a:pt x="1544133" y="41183"/>
                </a:lnTo>
                <a:close/>
              </a:path>
              <a:path w="1570354" h="231775">
                <a:moveTo>
                  <a:pt x="1549250" y="41183"/>
                </a:moveTo>
                <a:lnTo>
                  <a:pt x="1544133" y="41183"/>
                </a:lnTo>
                <a:lnTo>
                  <a:pt x="1546056" y="58475"/>
                </a:lnTo>
                <a:lnTo>
                  <a:pt x="1551172" y="58475"/>
                </a:lnTo>
                <a:lnTo>
                  <a:pt x="1549250" y="41183"/>
                </a:lnTo>
                <a:close/>
              </a:path>
              <a:path w="1570354" h="231775">
                <a:moveTo>
                  <a:pt x="1549036" y="39256"/>
                </a:moveTo>
                <a:lnTo>
                  <a:pt x="1512013" y="43376"/>
                </a:lnTo>
                <a:lnTo>
                  <a:pt x="1530279" y="51478"/>
                </a:lnTo>
                <a:lnTo>
                  <a:pt x="1544133" y="41183"/>
                </a:lnTo>
                <a:lnTo>
                  <a:pt x="1549250" y="41183"/>
                </a:lnTo>
                <a:lnTo>
                  <a:pt x="1549036" y="39256"/>
                </a:lnTo>
                <a:close/>
              </a:path>
              <a:path w="1570354" h="231775">
                <a:moveTo>
                  <a:pt x="1463894" y="0"/>
                </a:moveTo>
                <a:lnTo>
                  <a:pt x="1457947" y="2294"/>
                </a:lnTo>
                <a:lnTo>
                  <a:pt x="1453440" y="12465"/>
                </a:lnTo>
                <a:lnTo>
                  <a:pt x="1455733" y="18414"/>
                </a:lnTo>
                <a:lnTo>
                  <a:pt x="1512013" y="43376"/>
                </a:lnTo>
                <a:lnTo>
                  <a:pt x="1549036" y="39256"/>
                </a:lnTo>
                <a:lnTo>
                  <a:pt x="1552404" y="39256"/>
                </a:lnTo>
                <a:lnTo>
                  <a:pt x="1463894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73887" y="2806607"/>
            <a:ext cx="3179445" cy="137223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493520" marR="5080" indent="-265430">
              <a:lnSpc>
                <a:spcPct val="104200"/>
              </a:lnSpc>
              <a:spcBef>
                <a:spcPts val="45"/>
              </a:spcBef>
            </a:pPr>
            <a:r>
              <a:rPr sz="1650" spc="15" dirty="0">
                <a:solidFill>
                  <a:srgbClr val="800000"/>
                </a:solidFill>
                <a:latin typeface="Tahoma"/>
                <a:cs typeface="Tahoma"/>
              </a:rPr>
              <a:t>double-digit</a:t>
            </a:r>
            <a:r>
              <a:rPr sz="1650" spc="-7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650" spc="10" dirty="0">
                <a:solidFill>
                  <a:srgbClr val="800000"/>
                </a:solidFill>
                <a:latin typeface="Tahoma"/>
                <a:cs typeface="Tahoma"/>
              </a:rPr>
              <a:t>average  annual</a:t>
            </a:r>
            <a:r>
              <a:rPr sz="1650" spc="-5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650" spc="10" dirty="0">
                <a:solidFill>
                  <a:srgbClr val="800000"/>
                </a:solidFill>
                <a:latin typeface="Tahoma"/>
                <a:cs typeface="Tahoma"/>
              </a:rPr>
              <a:t>increase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219710" marR="923925" indent="-207645">
              <a:lnSpc>
                <a:spcPct val="100000"/>
              </a:lnSpc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highest </a:t>
            </a: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level</a:t>
            </a:r>
            <a:r>
              <a:rPr sz="1900" b="1" spc="-6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ever:  </a:t>
            </a:r>
            <a:r>
              <a:rPr sz="1900" b="1" dirty="0">
                <a:solidFill>
                  <a:srgbClr val="FF0000"/>
                </a:solidFill>
                <a:latin typeface="Tahoma"/>
                <a:cs typeface="Tahoma"/>
              </a:rPr>
              <a:t>294K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new</a:t>
            </a:r>
            <a:r>
              <a:rPr sz="1900" b="1" spc="-45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units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" algn="ctr">
              <a:lnSpc>
                <a:spcPts val="4020"/>
              </a:lnSpc>
              <a:spcBef>
                <a:spcPts val="135"/>
              </a:spcBef>
            </a:pPr>
            <a:r>
              <a:rPr sz="3350" spc="15" dirty="0"/>
              <a:t>Annual</a:t>
            </a:r>
            <a:r>
              <a:rPr sz="3350" spc="5" dirty="0"/>
              <a:t> </a:t>
            </a:r>
            <a:r>
              <a:rPr sz="3350" spc="15" dirty="0"/>
              <a:t>supply</a:t>
            </a:r>
            <a:endParaRPr sz="3350" dirty="0"/>
          </a:p>
          <a:p>
            <a:pPr marL="2540" algn="ctr">
              <a:lnSpc>
                <a:spcPts val="3060"/>
              </a:lnSpc>
            </a:pPr>
            <a:r>
              <a:rPr sz="2550" spc="-10" dirty="0"/>
              <a:t>new robots by industrial</a:t>
            </a:r>
            <a:r>
              <a:rPr sz="2550" spc="-5" dirty="0"/>
              <a:t> </a:t>
            </a:r>
            <a:r>
              <a:rPr sz="2550" spc="-10" dirty="0"/>
              <a:t>sectors</a:t>
            </a:r>
            <a:endParaRPr sz="25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15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508000" y="1731264"/>
            <a:ext cx="9662160" cy="4575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06275" y="6665362"/>
            <a:ext cx="46755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continued increase in major</a:t>
            </a:r>
            <a:r>
              <a:rPr sz="1900" b="1" spc="5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industries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000" y="1927981"/>
            <a:ext cx="9662160" cy="4360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" algn="ctr">
              <a:lnSpc>
                <a:spcPts val="4020"/>
              </a:lnSpc>
              <a:spcBef>
                <a:spcPts val="135"/>
              </a:spcBef>
            </a:pPr>
            <a:r>
              <a:rPr sz="3350" spc="15" dirty="0"/>
              <a:t>Annual</a:t>
            </a:r>
            <a:r>
              <a:rPr sz="3350" spc="5" dirty="0"/>
              <a:t> </a:t>
            </a:r>
            <a:r>
              <a:rPr sz="3350" spc="15" dirty="0"/>
              <a:t>supply</a:t>
            </a:r>
            <a:endParaRPr sz="3350" dirty="0"/>
          </a:p>
          <a:p>
            <a:pPr marL="2540" algn="ctr">
              <a:lnSpc>
                <a:spcPts val="3060"/>
              </a:lnSpc>
            </a:pPr>
            <a:r>
              <a:rPr sz="2550" spc="-10" dirty="0"/>
              <a:t>new industrial robots by world</a:t>
            </a:r>
            <a:r>
              <a:rPr sz="2550" spc="5" dirty="0"/>
              <a:t> </a:t>
            </a:r>
            <a:r>
              <a:rPr sz="2550" spc="-10" dirty="0"/>
              <a:t>area</a:t>
            </a:r>
            <a:endParaRPr sz="25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16</a:t>
            </a:fld>
            <a:endParaRPr spc="-35" dirty="0"/>
          </a:p>
        </p:txBody>
      </p:sp>
      <p:sp>
        <p:nvSpPr>
          <p:cNvPr id="5" name="object 5"/>
          <p:cNvSpPr/>
          <p:nvPr/>
        </p:nvSpPr>
        <p:spPr>
          <a:xfrm>
            <a:off x="4078569" y="5900044"/>
            <a:ext cx="1127760" cy="389890"/>
          </a:xfrm>
          <a:custGeom>
            <a:avLst/>
            <a:gdLst/>
            <a:ahLst/>
            <a:cxnLst/>
            <a:rect l="l" t="t" r="r" b="b"/>
            <a:pathLst>
              <a:path w="1127760" h="389889">
                <a:moveTo>
                  <a:pt x="0" y="194721"/>
                </a:moveTo>
                <a:lnTo>
                  <a:pt x="14889" y="150073"/>
                </a:lnTo>
                <a:lnTo>
                  <a:pt x="57302" y="109087"/>
                </a:lnTo>
                <a:lnTo>
                  <a:pt x="123854" y="72933"/>
                </a:lnTo>
                <a:lnTo>
                  <a:pt x="165125" y="57032"/>
                </a:lnTo>
                <a:lnTo>
                  <a:pt x="211162" y="42778"/>
                </a:lnTo>
                <a:lnTo>
                  <a:pt x="261541" y="30315"/>
                </a:lnTo>
                <a:lnTo>
                  <a:pt x="315840" y="19791"/>
                </a:lnTo>
                <a:lnTo>
                  <a:pt x="373636" y="11352"/>
                </a:lnTo>
                <a:lnTo>
                  <a:pt x="434505" y="5142"/>
                </a:lnTo>
                <a:lnTo>
                  <a:pt x="498026" y="1310"/>
                </a:lnTo>
                <a:lnTo>
                  <a:pt x="563774" y="0"/>
                </a:lnTo>
                <a:lnTo>
                  <a:pt x="629522" y="1310"/>
                </a:lnTo>
                <a:lnTo>
                  <a:pt x="693042" y="5142"/>
                </a:lnTo>
                <a:lnTo>
                  <a:pt x="753911" y="11352"/>
                </a:lnTo>
                <a:lnTo>
                  <a:pt x="811707" y="19791"/>
                </a:lnTo>
                <a:lnTo>
                  <a:pt x="866006" y="30315"/>
                </a:lnTo>
                <a:lnTo>
                  <a:pt x="916386" y="42778"/>
                </a:lnTo>
                <a:lnTo>
                  <a:pt x="962422" y="57032"/>
                </a:lnTo>
                <a:lnTo>
                  <a:pt x="1003693" y="72933"/>
                </a:lnTo>
                <a:lnTo>
                  <a:pt x="1039775" y="90333"/>
                </a:lnTo>
                <a:lnTo>
                  <a:pt x="1094681" y="129050"/>
                </a:lnTo>
                <a:lnTo>
                  <a:pt x="1123755" y="172012"/>
                </a:lnTo>
                <a:lnTo>
                  <a:pt x="1127548" y="194721"/>
                </a:lnTo>
                <a:lnTo>
                  <a:pt x="1123755" y="217430"/>
                </a:lnTo>
                <a:lnTo>
                  <a:pt x="1094681" y="260393"/>
                </a:lnTo>
                <a:lnTo>
                  <a:pt x="1039775" y="299109"/>
                </a:lnTo>
                <a:lnTo>
                  <a:pt x="1003693" y="316509"/>
                </a:lnTo>
                <a:lnTo>
                  <a:pt x="962422" y="332410"/>
                </a:lnTo>
                <a:lnTo>
                  <a:pt x="916386" y="346664"/>
                </a:lnTo>
                <a:lnTo>
                  <a:pt x="866006" y="359127"/>
                </a:lnTo>
                <a:lnTo>
                  <a:pt x="811707" y="369651"/>
                </a:lnTo>
                <a:lnTo>
                  <a:pt x="753911" y="378091"/>
                </a:lnTo>
                <a:lnTo>
                  <a:pt x="693042" y="384300"/>
                </a:lnTo>
                <a:lnTo>
                  <a:pt x="629522" y="388133"/>
                </a:lnTo>
                <a:lnTo>
                  <a:pt x="563774" y="389443"/>
                </a:lnTo>
                <a:lnTo>
                  <a:pt x="498026" y="388133"/>
                </a:lnTo>
                <a:lnTo>
                  <a:pt x="434505" y="384300"/>
                </a:lnTo>
                <a:lnTo>
                  <a:pt x="373636" y="378091"/>
                </a:lnTo>
                <a:lnTo>
                  <a:pt x="315840" y="369651"/>
                </a:lnTo>
                <a:lnTo>
                  <a:pt x="261541" y="359127"/>
                </a:lnTo>
                <a:lnTo>
                  <a:pt x="211162" y="346664"/>
                </a:lnTo>
                <a:lnTo>
                  <a:pt x="165125" y="332410"/>
                </a:lnTo>
                <a:lnTo>
                  <a:pt x="123854" y="316509"/>
                </a:lnTo>
                <a:lnTo>
                  <a:pt x="87772" y="299109"/>
                </a:lnTo>
                <a:lnTo>
                  <a:pt x="32867" y="260393"/>
                </a:lnTo>
                <a:lnTo>
                  <a:pt x="3792" y="217430"/>
                </a:lnTo>
                <a:lnTo>
                  <a:pt x="0" y="194721"/>
                </a:lnTo>
                <a:close/>
              </a:path>
            </a:pathLst>
          </a:custGeom>
          <a:ln w="1678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1208" y="6528202"/>
            <a:ext cx="77139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2020*: 40% of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the global supply </a:t>
            </a: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of new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robots will </a:t>
            </a: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go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to</a:t>
            </a:r>
            <a:r>
              <a:rPr sz="1900" b="1" spc="2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China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75" algn="ctr">
              <a:lnSpc>
                <a:spcPts val="4020"/>
              </a:lnSpc>
              <a:spcBef>
                <a:spcPts val="135"/>
              </a:spcBef>
            </a:pPr>
            <a:r>
              <a:rPr sz="3350" spc="15" dirty="0"/>
              <a:t>Annual</a:t>
            </a:r>
            <a:r>
              <a:rPr sz="3350" spc="10" dirty="0"/>
              <a:t> </a:t>
            </a:r>
            <a:r>
              <a:rPr sz="3350" spc="15" dirty="0"/>
              <a:t>supply</a:t>
            </a:r>
            <a:endParaRPr sz="3350" dirty="0"/>
          </a:p>
          <a:p>
            <a:pPr marL="3175" algn="ctr">
              <a:lnSpc>
                <a:spcPts val="3060"/>
              </a:lnSpc>
            </a:pPr>
            <a:r>
              <a:rPr sz="2550" spc="-10" dirty="0"/>
              <a:t>new installations </a:t>
            </a:r>
            <a:r>
              <a:rPr sz="2550" spc="-5" dirty="0"/>
              <a:t>in </a:t>
            </a:r>
            <a:r>
              <a:rPr sz="2550" spc="-10" dirty="0"/>
              <a:t>top markets</a:t>
            </a:r>
            <a:r>
              <a:rPr sz="2550" spc="35" dirty="0"/>
              <a:t> </a:t>
            </a:r>
            <a:r>
              <a:rPr sz="2550" spc="-10" dirty="0"/>
              <a:t>(countries)</a:t>
            </a:r>
            <a:endParaRPr sz="25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17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2221858" y="6583066"/>
            <a:ext cx="6247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in </a:t>
            </a: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2016: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5 markets account for </a:t>
            </a: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75% of total</a:t>
            </a:r>
            <a:r>
              <a:rPr sz="1900" b="1" spc="2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supply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8000" y="1941576"/>
            <a:ext cx="9662160" cy="4530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874" y="10240"/>
            <a:ext cx="9223058" cy="146057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4020"/>
              </a:lnSpc>
              <a:spcBef>
                <a:spcPts val="135"/>
              </a:spcBef>
            </a:pPr>
            <a:r>
              <a:rPr sz="3350" spc="15" dirty="0"/>
              <a:t>Annual</a:t>
            </a:r>
            <a:r>
              <a:rPr sz="3350" spc="10" dirty="0"/>
              <a:t> </a:t>
            </a:r>
            <a:r>
              <a:rPr sz="3350" spc="15" dirty="0"/>
              <a:t>supply</a:t>
            </a:r>
            <a:endParaRPr sz="3350" dirty="0"/>
          </a:p>
          <a:p>
            <a:pPr algn="ctr">
              <a:lnSpc>
                <a:spcPts val="3060"/>
              </a:lnSpc>
            </a:pPr>
            <a:r>
              <a:rPr sz="2550" spc="-10" dirty="0"/>
              <a:t>market comparison of new industrial</a:t>
            </a:r>
            <a:r>
              <a:rPr sz="2550" spc="-30" dirty="0"/>
              <a:t> </a:t>
            </a:r>
            <a:r>
              <a:rPr sz="2550" spc="-15" dirty="0"/>
              <a:t>robots</a:t>
            </a:r>
            <a:endParaRPr sz="25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18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822719" y="1429511"/>
            <a:ext cx="5196064" cy="3084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7391" y="4300728"/>
            <a:ext cx="4943856" cy="3038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69283" y="2337203"/>
            <a:ext cx="3683635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China:</a:t>
            </a:r>
            <a:endParaRPr sz="1900">
              <a:latin typeface="Tahoma"/>
              <a:cs typeface="Tahoma"/>
            </a:endParaRPr>
          </a:p>
          <a:p>
            <a:pPr marL="210185" indent="-198120">
              <a:lnSpc>
                <a:spcPct val="100000"/>
              </a:lnSpc>
              <a:buFont typeface="Arial"/>
              <a:buChar char="•"/>
              <a:tabLst>
                <a:tab pos="210820" algn="l"/>
              </a:tabLst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largest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market since</a:t>
            </a:r>
            <a:r>
              <a:rPr sz="190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2013</a:t>
            </a:r>
            <a:endParaRPr sz="1900">
              <a:latin typeface="Tahoma"/>
              <a:cs typeface="Tahoma"/>
            </a:endParaRPr>
          </a:p>
          <a:p>
            <a:pPr marL="210185" indent="-198120">
              <a:lnSpc>
                <a:spcPct val="100000"/>
              </a:lnSpc>
              <a:buFont typeface="Arial"/>
              <a:buChar char="•"/>
              <a:tabLst>
                <a:tab pos="210820" algn="l"/>
              </a:tabLst>
            </a:pP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40%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of </a:t>
            </a:r>
            <a:r>
              <a:rPr sz="1900" dirty="0">
                <a:solidFill>
                  <a:srgbClr val="800000"/>
                </a:solidFill>
                <a:latin typeface="Tahoma"/>
                <a:cs typeface="Tahoma"/>
              </a:rPr>
              <a:t>global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supply in</a:t>
            </a:r>
            <a:r>
              <a:rPr sz="1900" spc="-65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2019*</a:t>
            </a:r>
            <a:endParaRPr sz="1900">
              <a:latin typeface="Tahoma"/>
              <a:cs typeface="Tahoma"/>
            </a:endParaRPr>
          </a:p>
          <a:p>
            <a:pPr marL="210820" marR="280035" indent="-210820">
              <a:lnSpc>
                <a:spcPct val="100000"/>
              </a:lnSpc>
              <a:buFont typeface="Arial"/>
              <a:buChar char="•"/>
              <a:tabLst>
                <a:tab pos="210820" algn="l"/>
              </a:tabLst>
            </a:pP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now also producing robots </a:t>
            </a:r>
            <a:r>
              <a:rPr sz="1900" spc="-10" dirty="0">
                <a:solidFill>
                  <a:srgbClr val="800000"/>
                </a:solidFill>
                <a:latin typeface="Tahoma"/>
                <a:cs typeface="Tahoma"/>
              </a:rPr>
              <a:t>for 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their internal</a:t>
            </a:r>
            <a:r>
              <a:rPr sz="190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market...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841" y="5272427"/>
            <a:ext cx="408114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800000"/>
                </a:solidFill>
                <a:latin typeface="Tahoma"/>
                <a:cs typeface="Tahoma"/>
              </a:rPr>
              <a:t>Western</a:t>
            </a:r>
            <a:r>
              <a:rPr sz="1900" b="1" spc="-1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EU: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900" spc="-25" dirty="0">
                <a:solidFill>
                  <a:srgbClr val="800000"/>
                </a:solidFill>
                <a:latin typeface="Tahoma"/>
                <a:cs typeface="Tahoma"/>
              </a:rPr>
              <a:t>Germany, </a:t>
            </a:r>
            <a:r>
              <a:rPr sz="1900" spc="-30" dirty="0">
                <a:solidFill>
                  <a:srgbClr val="800000"/>
                </a:solidFill>
                <a:latin typeface="Tahoma"/>
                <a:cs typeface="Tahoma"/>
              </a:rPr>
              <a:t>Italy, </a:t>
            </a:r>
            <a:r>
              <a:rPr sz="1900" spc="-10" dirty="0">
                <a:solidFill>
                  <a:srgbClr val="800000"/>
                </a:solidFill>
                <a:latin typeface="Tahoma"/>
                <a:cs typeface="Tahoma"/>
              </a:rPr>
              <a:t>France,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Spain, and UK  </a:t>
            </a:r>
            <a:r>
              <a:rPr sz="1900" spc="-10" dirty="0">
                <a:solidFill>
                  <a:srgbClr val="800000"/>
                </a:solidFill>
                <a:latin typeface="Tahoma"/>
                <a:cs typeface="Tahoma"/>
              </a:rPr>
              <a:t>have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a slow but steady</a:t>
            </a:r>
            <a:r>
              <a:rPr sz="1900" spc="35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increase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9232" y="4288535"/>
            <a:ext cx="5501640" cy="2660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2903" y="1600200"/>
            <a:ext cx="5501640" cy="2660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4020"/>
              </a:lnSpc>
              <a:spcBef>
                <a:spcPts val="135"/>
              </a:spcBef>
            </a:pPr>
            <a:r>
              <a:rPr sz="3350" spc="15" dirty="0"/>
              <a:t>Annual</a:t>
            </a:r>
            <a:r>
              <a:rPr sz="3350" spc="10" dirty="0"/>
              <a:t> </a:t>
            </a:r>
            <a:r>
              <a:rPr sz="3350" spc="15" dirty="0"/>
              <a:t>supply</a:t>
            </a:r>
            <a:endParaRPr sz="3350" dirty="0"/>
          </a:p>
          <a:p>
            <a:pPr algn="ctr">
              <a:lnSpc>
                <a:spcPts val="3060"/>
              </a:lnSpc>
            </a:pPr>
            <a:r>
              <a:rPr sz="2550" spc="-10" dirty="0"/>
              <a:t>market comparison of new industrial</a:t>
            </a:r>
            <a:r>
              <a:rPr sz="2550" spc="-30" dirty="0"/>
              <a:t> </a:t>
            </a:r>
            <a:r>
              <a:rPr sz="2550" spc="-15" dirty="0"/>
              <a:t>robots</a:t>
            </a:r>
            <a:endParaRPr sz="25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19</a:t>
            </a:fld>
            <a:endParaRPr spc="-35" dirty="0"/>
          </a:p>
        </p:txBody>
      </p:sp>
      <p:sp>
        <p:nvSpPr>
          <p:cNvPr id="6" name="object 6"/>
          <p:cNvSpPr txBox="1"/>
          <p:nvPr/>
        </p:nvSpPr>
        <p:spPr>
          <a:xfrm>
            <a:off x="6759903" y="2480459"/>
            <a:ext cx="230441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USA: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considerable</a:t>
            </a:r>
            <a:r>
              <a:rPr sz="1900" spc="-7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increase  since </a:t>
            </a:r>
            <a:r>
              <a:rPr sz="1900" dirty="0">
                <a:solidFill>
                  <a:srgbClr val="800000"/>
                </a:solidFill>
                <a:latin typeface="Tahoma"/>
                <a:cs typeface="Tahoma"/>
              </a:rPr>
              <a:t>2010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1224" y="5168795"/>
            <a:ext cx="274256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4559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Germany:</a:t>
            </a:r>
            <a:endParaRPr sz="1900">
              <a:latin typeface="Tahoma"/>
              <a:cs typeface="Tahoma"/>
            </a:endParaRPr>
          </a:p>
          <a:p>
            <a:pPr marL="12700" marR="5715" indent="674370">
              <a:lnSpc>
                <a:spcPct val="100000"/>
              </a:lnSpc>
            </a:pP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moderate increase  </a:t>
            </a:r>
            <a:r>
              <a:rPr sz="1900" dirty="0">
                <a:solidFill>
                  <a:srgbClr val="800000"/>
                </a:solidFill>
                <a:latin typeface="Tahoma"/>
                <a:cs typeface="Tahoma"/>
              </a:rPr>
              <a:t>at </a:t>
            </a:r>
            <a:r>
              <a:rPr sz="1900" spc="-10" dirty="0">
                <a:solidFill>
                  <a:srgbClr val="800000"/>
                </a:solidFill>
                <a:latin typeface="Tahoma"/>
                <a:cs typeface="Tahoma"/>
              </a:rPr>
              <a:t>record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levels in</a:t>
            </a:r>
            <a:r>
              <a:rPr sz="1900" spc="-2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Europe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2236" y="715584"/>
            <a:ext cx="314642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What </a:t>
            </a:r>
            <a:r>
              <a:rPr sz="3350" spc="10" dirty="0"/>
              <a:t>is </a:t>
            </a:r>
            <a:r>
              <a:rPr sz="3350" spc="15" dirty="0"/>
              <a:t>a</a:t>
            </a:r>
            <a:r>
              <a:rPr sz="3350" spc="-100" dirty="0"/>
              <a:t> </a:t>
            </a:r>
            <a:r>
              <a:rPr sz="3350" spc="15" dirty="0"/>
              <a:t>robot?</a:t>
            </a:r>
            <a:endParaRPr sz="335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2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112095" y="1397834"/>
            <a:ext cx="8267065" cy="474853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57175" indent="-245110">
              <a:lnSpc>
                <a:spcPct val="100000"/>
              </a:lnSpc>
              <a:spcBef>
                <a:spcPts val="1005"/>
              </a:spcBef>
              <a:buClr>
                <a:srgbClr val="333399"/>
              </a:buClr>
              <a:buSzPct val="56603"/>
              <a:buFont typeface="Wingdings"/>
              <a:buChar char=""/>
              <a:tabLst>
                <a:tab pos="257810" algn="l"/>
              </a:tabLst>
            </a:pPr>
            <a:r>
              <a:rPr sz="2650" i="1" spc="-50" dirty="0">
                <a:latin typeface="Tahoma"/>
                <a:cs typeface="Tahoma"/>
              </a:rPr>
              <a:t>industrial </a:t>
            </a:r>
            <a:r>
              <a:rPr sz="2550" spc="-10" dirty="0">
                <a:latin typeface="Tahoma"/>
                <a:cs typeface="Tahoma"/>
              </a:rPr>
              <a:t>definition (RIA </a:t>
            </a:r>
            <a:r>
              <a:rPr sz="2550" spc="-5" dirty="0">
                <a:latin typeface="Tahoma"/>
                <a:cs typeface="Tahoma"/>
              </a:rPr>
              <a:t>= </a:t>
            </a:r>
            <a:r>
              <a:rPr sz="2550" spc="-10" dirty="0">
                <a:latin typeface="Tahoma"/>
                <a:cs typeface="Tahoma"/>
              </a:rPr>
              <a:t>Robotic Institute of</a:t>
            </a:r>
            <a:r>
              <a:rPr sz="2550" spc="40" dirty="0">
                <a:latin typeface="Tahoma"/>
                <a:cs typeface="Tahoma"/>
              </a:rPr>
              <a:t> </a:t>
            </a:r>
            <a:r>
              <a:rPr sz="2550" spc="-10" dirty="0">
                <a:latin typeface="Tahoma"/>
                <a:cs typeface="Tahoma"/>
              </a:rPr>
              <a:t>America)</a:t>
            </a:r>
            <a:endParaRPr sz="2550" dirty="0">
              <a:latin typeface="Tahoma"/>
              <a:cs typeface="Tahoma"/>
            </a:endParaRPr>
          </a:p>
          <a:p>
            <a:pPr marL="223520" algn="ctr">
              <a:lnSpc>
                <a:spcPct val="100000"/>
              </a:lnSpc>
              <a:spcBef>
                <a:spcPts val="620"/>
              </a:spcBef>
            </a:pPr>
            <a:r>
              <a:rPr sz="1900" dirty="0">
                <a:solidFill>
                  <a:srgbClr val="FF0000"/>
                </a:solidFill>
                <a:latin typeface="Tahoma"/>
                <a:cs typeface="Tahoma"/>
              </a:rPr>
              <a:t>re-programmable </a:t>
            </a:r>
            <a:r>
              <a:rPr sz="1900" spc="-5" dirty="0">
                <a:solidFill>
                  <a:srgbClr val="FF0000"/>
                </a:solidFill>
                <a:latin typeface="Tahoma"/>
                <a:cs typeface="Tahoma"/>
              </a:rPr>
              <a:t>multi-functional</a:t>
            </a:r>
            <a:r>
              <a:rPr sz="19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Tahoma"/>
                <a:cs typeface="Tahoma"/>
              </a:rPr>
              <a:t>manipulator</a:t>
            </a:r>
            <a:endParaRPr sz="1900" dirty="0">
              <a:latin typeface="Tahoma"/>
              <a:cs typeface="Tahoma"/>
            </a:endParaRPr>
          </a:p>
          <a:p>
            <a:pPr marL="411480" marR="179705" algn="ctr">
              <a:lnSpc>
                <a:spcPct val="100499"/>
              </a:lnSpc>
              <a:spcBef>
                <a:spcPts val="10"/>
              </a:spcBef>
            </a:pPr>
            <a:r>
              <a:rPr sz="1900" spc="-5" dirty="0">
                <a:latin typeface="Tahoma"/>
                <a:cs typeface="Tahoma"/>
              </a:rPr>
              <a:t>designed to </a:t>
            </a:r>
            <a:r>
              <a:rPr sz="1900" dirty="0">
                <a:latin typeface="Tahoma"/>
                <a:cs typeface="Tahoma"/>
              </a:rPr>
              <a:t>move </a:t>
            </a:r>
            <a:r>
              <a:rPr sz="1900" spc="-5" dirty="0">
                <a:latin typeface="Tahoma"/>
                <a:cs typeface="Tahoma"/>
              </a:rPr>
              <a:t>materials, parts, tools, or specialized </a:t>
            </a:r>
            <a:r>
              <a:rPr sz="1900" dirty="0">
                <a:latin typeface="Tahoma"/>
                <a:cs typeface="Tahoma"/>
              </a:rPr>
              <a:t>devices </a:t>
            </a:r>
            <a:r>
              <a:rPr sz="1900" spc="-5" dirty="0">
                <a:latin typeface="Tahoma"/>
                <a:cs typeface="Tahoma"/>
              </a:rPr>
              <a:t>through  </a:t>
            </a:r>
            <a:r>
              <a:rPr sz="1900" dirty="0">
                <a:latin typeface="Tahoma"/>
                <a:cs typeface="Tahoma"/>
              </a:rPr>
              <a:t>variable programmed </a:t>
            </a:r>
            <a:r>
              <a:rPr sz="1900" spc="-5" dirty="0">
                <a:latin typeface="Tahoma"/>
                <a:cs typeface="Tahoma"/>
              </a:rPr>
              <a:t>motions for the performance of a </a:t>
            </a:r>
            <a:r>
              <a:rPr sz="1900" dirty="0">
                <a:latin typeface="Tahoma"/>
                <a:cs typeface="Tahoma"/>
              </a:rPr>
              <a:t>variety </a:t>
            </a:r>
            <a:r>
              <a:rPr sz="1900" spc="-5" dirty="0">
                <a:latin typeface="Tahoma"/>
                <a:cs typeface="Tahoma"/>
              </a:rPr>
              <a:t>of tasks,  which also </a:t>
            </a:r>
            <a:r>
              <a:rPr sz="1900" spc="-5" dirty="0">
                <a:solidFill>
                  <a:srgbClr val="FF0000"/>
                </a:solidFill>
                <a:latin typeface="Tahoma"/>
                <a:cs typeface="Tahoma"/>
              </a:rPr>
              <a:t>acquire information from the</a:t>
            </a:r>
            <a:r>
              <a:rPr sz="1900" spc="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Tahoma"/>
                <a:cs typeface="Tahoma"/>
              </a:rPr>
              <a:t>environment</a:t>
            </a:r>
            <a:endParaRPr sz="1900" dirty="0">
              <a:latin typeface="Tahoma"/>
              <a:cs typeface="Tahoma"/>
            </a:endParaRPr>
          </a:p>
          <a:p>
            <a:pPr marL="224154" algn="ctr">
              <a:lnSpc>
                <a:spcPct val="100000"/>
              </a:lnSpc>
            </a:pPr>
            <a:r>
              <a:rPr sz="1900" spc="-5" dirty="0">
                <a:latin typeface="Tahoma"/>
                <a:cs typeface="Tahoma"/>
              </a:rPr>
              <a:t>and </a:t>
            </a:r>
            <a:r>
              <a:rPr sz="1900" dirty="0">
                <a:latin typeface="Tahoma"/>
                <a:cs typeface="Tahoma"/>
              </a:rPr>
              <a:t>move </a:t>
            </a:r>
            <a:r>
              <a:rPr sz="1900" spc="-5" dirty="0">
                <a:latin typeface="Tahoma"/>
                <a:cs typeface="Tahoma"/>
              </a:rPr>
              <a:t>intelligently in</a:t>
            </a:r>
            <a:r>
              <a:rPr sz="1900" spc="20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response</a:t>
            </a:r>
            <a:endParaRPr sz="1900" dirty="0">
              <a:latin typeface="Tahoma"/>
              <a:cs typeface="Tahoma"/>
            </a:endParaRPr>
          </a:p>
          <a:p>
            <a:pPr marL="257175" indent="-245110">
              <a:lnSpc>
                <a:spcPct val="100000"/>
              </a:lnSpc>
              <a:spcBef>
                <a:spcPts val="1150"/>
              </a:spcBef>
              <a:buClr>
                <a:srgbClr val="333399"/>
              </a:buClr>
              <a:buSzPct val="56603"/>
              <a:buFont typeface="Wingdings"/>
              <a:buChar char=""/>
              <a:tabLst>
                <a:tab pos="257810" algn="l"/>
              </a:tabLst>
            </a:pPr>
            <a:r>
              <a:rPr sz="2650" i="1" spc="-60" dirty="0">
                <a:latin typeface="Tahoma"/>
                <a:cs typeface="Tahoma"/>
              </a:rPr>
              <a:t>ISO 8373:2012</a:t>
            </a:r>
            <a:r>
              <a:rPr sz="2650" i="1" spc="-15" dirty="0">
                <a:latin typeface="Tahoma"/>
                <a:cs typeface="Tahoma"/>
              </a:rPr>
              <a:t> </a:t>
            </a:r>
            <a:r>
              <a:rPr sz="2550" spc="-10" dirty="0">
                <a:latin typeface="Tahoma"/>
                <a:cs typeface="Tahoma"/>
              </a:rPr>
              <a:t>definition</a:t>
            </a:r>
            <a:endParaRPr sz="2550" dirty="0">
              <a:latin typeface="Tahoma"/>
              <a:cs typeface="Tahoma"/>
            </a:endParaRPr>
          </a:p>
          <a:p>
            <a:pPr marL="236220" marR="5080" indent="635" algn="ctr">
              <a:lnSpc>
                <a:spcPct val="100000"/>
              </a:lnSpc>
              <a:spcBef>
                <a:spcPts val="615"/>
              </a:spcBef>
            </a:pPr>
            <a:r>
              <a:rPr sz="1900" dirty="0">
                <a:latin typeface="Tahoma"/>
                <a:cs typeface="Tahoma"/>
              </a:rPr>
              <a:t>an </a:t>
            </a:r>
            <a:r>
              <a:rPr sz="1900" spc="-5" dirty="0">
                <a:latin typeface="Tahoma"/>
                <a:cs typeface="Tahoma"/>
              </a:rPr>
              <a:t>automatically controlled, </a:t>
            </a:r>
            <a:r>
              <a:rPr sz="1900" dirty="0">
                <a:latin typeface="Tahoma"/>
                <a:cs typeface="Tahoma"/>
              </a:rPr>
              <a:t>reprogrammable, </a:t>
            </a:r>
            <a:r>
              <a:rPr sz="1900" spc="-5" dirty="0">
                <a:latin typeface="Tahoma"/>
                <a:cs typeface="Tahoma"/>
              </a:rPr>
              <a:t>multipurpose manipulator  </a:t>
            </a:r>
            <a:r>
              <a:rPr sz="1900" dirty="0">
                <a:latin typeface="Tahoma"/>
                <a:cs typeface="Tahoma"/>
              </a:rPr>
              <a:t>programmable </a:t>
            </a:r>
            <a:r>
              <a:rPr sz="1900" spc="-5" dirty="0">
                <a:solidFill>
                  <a:srgbClr val="FF0000"/>
                </a:solidFill>
                <a:latin typeface="Tahoma"/>
                <a:cs typeface="Tahoma"/>
              </a:rPr>
              <a:t>in three or more axes</a:t>
            </a:r>
            <a:r>
              <a:rPr sz="1900" spc="-5" dirty="0">
                <a:latin typeface="Tahoma"/>
                <a:cs typeface="Tahoma"/>
              </a:rPr>
              <a:t>, which </a:t>
            </a:r>
            <a:r>
              <a:rPr sz="1900" dirty="0">
                <a:latin typeface="Tahoma"/>
                <a:cs typeface="Tahoma"/>
              </a:rPr>
              <a:t>may be either </a:t>
            </a:r>
            <a:r>
              <a:rPr sz="1900" spc="-5" dirty="0">
                <a:solidFill>
                  <a:srgbClr val="FF0000"/>
                </a:solidFill>
                <a:latin typeface="Tahoma"/>
                <a:cs typeface="Tahoma"/>
              </a:rPr>
              <a:t>fixed in place or  mobile </a:t>
            </a:r>
            <a:r>
              <a:rPr sz="1900" spc="-5" dirty="0">
                <a:latin typeface="Tahoma"/>
                <a:cs typeface="Tahoma"/>
              </a:rPr>
              <a:t>for </a:t>
            </a:r>
            <a:r>
              <a:rPr sz="1900" spc="-10" dirty="0">
                <a:latin typeface="Tahoma"/>
                <a:cs typeface="Tahoma"/>
              </a:rPr>
              <a:t>use </a:t>
            </a:r>
            <a:r>
              <a:rPr sz="1900" spc="-5" dirty="0">
                <a:latin typeface="Tahoma"/>
                <a:cs typeface="Tahoma"/>
              </a:rPr>
              <a:t>in industrial automation</a:t>
            </a:r>
            <a:r>
              <a:rPr sz="1900" spc="60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applications</a:t>
            </a:r>
            <a:endParaRPr sz="19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257175" indent="-245110">
              <a:lnSpc>
                <a:spcPct val="100000"/>
              </a:lnSpc>
              <a:buClr>
                <a:srgbClr val="333399"/>
              </a:buClr>
              <a:buSzPct val="58823"/>
              <a:buFont typeface="Wingdings"/>
              <a:buChar char=""/>
              <a:tabLst>
                <a:tab pos="257810" algn="l"/>
              </a:tabLst>
            </a:pPr>
            <a:r>
              <a:rPr sz="2550" spc="-15" dirty="0">
                <a:latin typeface="Tahoma"/>
                <a:cs typeface="Tahoma"/>
              </a:rPr>
              <a:t>more </a:t>
            </a:r>
            <a:r>
              <a:rPr sz="2550" spc="-10" dirty="0">
                <a:latin typeface="Tahoma"/>
                <a:cs typeface="Tahoma"/>
              </a:rPr>
              <a:t>general definition</a:t>
            </a:r>
            <a:r>
              <a:rPr sz="2550" spc="-5" dirty="0">
                <a:latin typeface="Tahoma"/>
                <a:cs typeface="Tahoma"/>
              </a:rPr>
              <a:t> </a:t>
            </a:r>
            <a:r>
              <a:rPr sz="2550" spc="-45" dirty="0">
                <a:latin typeface="Tahoma"/>
                <a:cs typeface="Tahoma"/>
              </a:rPr>
              <a:t>(“</a:t>
            </a:r>
            <a:r>
              <a:rPr sz="2650" i="1" spc="-45" dirty="0">
                <a:latin typeface="Tahoma"/>
                <a:cs typeface="Tahoma"/>
              </a:rPr>
              <a:t>visionary”)</a:t>
            </a:r>
            <a:endParaRPr sz="2650" dirty="0">
              <a:latin typeface="Tahoma"/>
              <a:cs typeface="Tahoma"/>
            </a:endParaRPr>
          </a:p>
          <a:p>
            <a:pPr marL="488315">
              <a:lnSpc>
                <a:spcPct val="100000"/>
              </a:lnSpc>
              <a:spcBef>
                <a:spcPts val="590"/>
              </a:spcBef>
            </a:pPr>
            <a:r>
              <a:rPr sz="2550" spc="-10" dirty="0">
                <a:solidFill>
                  <a:srgbClr val="FF0000"/>
                </a:solidFill>
                <a:latin typeface="Tahoma"/>
                <a:cs typeface="Tahoma"/>
              </a:rPr>
              <a:t>intelligent </a:t>
            </a:r>
            <a:r>
              <a:rPr sz="2550" spc="-10" dirty="0">
                <a:latin typeface="Tahoma"/>
                <a:cs typeface="Tahoma"/>
              </a:rPr>
              <a:t>connection </a:t>
            </a:r>
            <a:r>
              <a:rPr sz="2550" spc="-15" dirty="0">
                <a:latin typeface="Tahoma"/>
                <a:cs typeface="Tahoma"/>
              </a:rPr>
              <a:t>between </a:t>
            </a:r>
            <a:r>
              <a:rPr sz="2550" spc="-10" dirty="0">
                <a:solidFill>
                  <a:srgbClr val="FF0000"/>
                </a:solidFill>
                <a:latin typeface="Tahoma"/>
                <a:cs typeface="Tahoma"/>
              </a:rPr>
              <a:t>perception </a:t>
            </a:r>
            <a:r>
              <a:rPr sz="2550" spc="-10" dirty="0">
                <a:latin typeface="Tahoma"/>
                <a:cs typeface="Tahoma"/>
              </a:rPr>
              <a:t>and</a:t>
            </a:r>
            <a:r>
              <a:rPr sz="2550" spc="10" dirty="0">
                <a:latin typeface="Tahoma"/>
                <a:cs typeface="Tahoma"/>
              </a:rPr>
              <a:t> </a:t>
            </a:r>
            <a:r>
              <a:rPr sz="2550" spc="-10" dirty="0">
                <a:solidFill>
                  <a:srgbClr val="FF0000"/>
                </a:solidFill>
                <a:latin typeface="Tahoma"/>
                <a:cs typeface="Tahoma"/>
              </a:rPr>
              <a:t>action</a:t>
            </a:r>
            <a:endParaRPr sz="25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1272" y="1533144"/>
            <a:ext cx="7607808" cy="4887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1832" y="715584"/>
            <a:ext cx="326834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Density </a:t>
            </a:r>
            <a:r>
              <a:rPr sz="3350" spc="10" dirty="0"/>
              <a:t>of</a:t>
            </a:r>
            <a:r>
              <a:rPr sz="3350" spc="-45" dirty="0"/>
              <a:t> </a:t>
            </a:r>
            <a:r>
              <a:rPr sz="3350" spc="10" dirty="0"/>
              <a:t>robots</a:t>
            </a:r>
            <a:endParaRPr sz="3350" dirty="0"/>
          </a:p>
        </p:txBody>
      </p:sp>
      <p:sp>
        <p:nvSpPr>
          <p:cNvPr id="5" name="object 5"/>
          <p:cNvSpPr txBox="1"/>
          <p:nvPr/>
        </p:nvSpPr>
        <p:spPr>
          <a:xfrm>
            <a:off x="779871" y="6959574"/>
            <a:ext cx="887094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i="1" spc="-40" dirty="0">
                <a:solidFill>
                  <a:srgbClr val="5F5F5F"/>
                </a:solidFill>
                <a:latin typeface="Tahoma"/>
                <a:cs typeface="Tahoma"/>
              </a:rPr>
              <a:t>Robotics</a:t>
            </a:r>
            <a:r>
              <a:rPr sz="1550" i="1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50" i="1" spc="-35" dirty="0">
                <a:solidFill>
                  <a:srgbClr val="5F5F5F"/>
                </a:solidFill>
                <a:latin typeface="Tahoma"/>
                <a:cs typeface="Tahoma"/>
              </a:rPr>
              <a:t>1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13007" y="6959574"/>
            <a:ext cx="230504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i="1" spc="-45" dirty="0">
                <a:solidFill>
                  <a:srgbClr val="5F5F5F"/>
                </a:solidFill>
                <a:latin typeface="Tahoma"/>
                <a:cs typeface="Tahoma"/>
              </a:rPr>
              <a:t>20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2673" y="3287049"/>
            <a:ext cx="160655" cy="988694"/>
          </a:xfrm>
          <a:custGeom>
            <a:avLst/>
            <a:gdLst/>
            <a:ahLst/>
            <a:cxnLst/>
            <a:rect l="l" t="t" r="r" b="b"/>
            <a:pathLst>
              <a:path w="160654" h="988695">
                <a:moveTo>
                  <a:pt x="53812" y="881532"/>
                </a:moveTo>
                <a:lnTo>
                  <a:pt x="44837" y="888099"/>
                </a:lnTo>
                <a:lnTo>
                  <a:pt x="43859" y="894401"/>
                </a:lnTo>
                <a:lnTo>
                  <a:pt x="112370" y="988122"/>
                </a:lnTo>
                <a:lnTo>
                  <a:pt x="120887" y="969280"/>
                </a:lnTo>
                <a:lnTo>
                  <a:pt x="100294" y="969280"/>
                </a:lnTo>
                <a:lnTo>
                  <a:pt x="96451" y="932221"/>
                </a:lnTo>
                <a:lnTo>
                  <a:pt x="60111" y="882510"/>
                </a:lnTo>
                <a:lnTo>
                  <a:pt x="53812" y="881532"/>
                </a:lnTo>
                <a:close/>
              </a:path>
              <a:path w="160654" h="988695">
                <a:moveTo>
                  <a:pt x="96451" y="932221"/>
                </a:moveTo>
                <a:lnTo>
                  <a:pt x="100294" y="969280"/>
                </a:lnTo>
                <a:lnTo>
                  <a:pt x="120322" y="967201"/>
                </a:lnTo>
                <a:lnTo>
                  <a:pt x="119999" y="964090"/>
                </a:lnTo>
                <a:lnTo>
                  <a:pt x="101135" y="964090"/>
                </a:lnTo>
                <a:lnTo>
                  <a:pt x="108246" y="948357"/>
                </a:lnTo>
                <a:lnTo>
                  <a:pt x="96451" y="932221"/>
                </a:lnTo>
                <a:close/>
              </a:path>
              <a:path w="160654" h="988695">
                <a:moveTo>
                  <a:pt x="147810" y="871776"/>
                </a:moveTo>
                <a:lnTo>
                  <a:pt x="141846" y="874027"/>
                </a:lnTo>
                <a:lnTo>
                  <a:pt x="116479" y="930144"/>
                </a:lnTo>
                <a:lnTo>
                  <a:pt x="120322" y="967201"/>
                </a:lnTo>
                <a:lnTo>
                  <a:pt x="100294" y="969280"/>
                </a:lnTo>
                <a:lnTo>
                  <a:pt x="120887" y="969280"/>
                </a:lnTo>
                <a:lnTo>
                  <a:pt x="160192" y="882327"/>
                </a:lnTo>
                <a:lnTo>
                  <a:pt x="157942" y="876360"/>
                </a:lnTo>
                <a:lnTo>
                  <a:pt x="147810" y="871776"/>
                </a:lnTo>
                <a:close/>
              </a:path>
              <a:path w="160654" h="988695">
                <a:moveTo>
                  <a:pt x="108246" y="948357"/>
                </a:moveTo>
                <a:lnTo>
                  <a:pt x="101135" y="964090"/>
                </a:lnTo>
                <a:lnTo>
                  <a:pt x="118435" y="962294"/>
                </a:lnTo>
                <a:lnTo>
                  <a:pt x="108246" y="948357"/>
                </a:lnTo>
                <a:close/>
              </a:path>
              <a:path w="160654" h="988695">
                <a:moveTo>
                  <a:pt x="116479" y="930144"/>
                </a:moveTo>
                <a:lnTo>
                  <a:pt x="108246" y="948357"/>
                </a:lnTo>
                <a:lnTo>
                  <a:pt x="118435" y="962294"/>
                </a:lnTo>
                <a:lnTo>
                  <a:pt x="101135" y="964090"/>
                </a:lnTo>
                <a:lnTo>
                  <a:pt x="119999" y="964090"/>
                </a:lnTo>
                <a:lnTo>
                  <a:pt x="116479" y="930144"/>
                </a:lnTo>
                <a:close/>
              </a:path>
              <a:path w="160654" h="988695">
                <a:moveTo>
                  <a:pt x="20027" y="0"/>
                </a:moveTo>
                <a:lnTo>
                  <a:pt x="0" y="2077"/>
                </a:lnTo>
                <a:lnTo>
                  <a:pt x="96451" y="932221"/>
                </a:lnTo>
                <a:lnTo>
                  <a:pt x="108246" y="948357"/>
                </a:lnTo>
                <a:lnTo>
                  <a:pt x="116479" y="930144"/>
                </a:lnTo>
                <a:lnTo>
                  <a:pt x="20027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17300" y="6467230"/>
            <a:ext cx="5885180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number </a:t>
            </a:r>
            <a:r>
              <a:rPr sz="2100" spc="5" dirty="0">
                <a:latin typeface="Tahoma"/>
                <a:cs typeface="Tahoma"/>
              </a:rPr>
              <a:t>of </a:t>
            </a:r>
            <a:r>
              <a:rPr sz="2100" dirty="0">
                <a:latin typeface="Tahoma"/>
                <a:cs typeface="Tahoma"/>
              </a:rPr>
              <a:t>robots per 10000</a:t>
            </a:r>
            <a:r>
              <a:rPr sz="2100" spc="-2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employees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100" spc="5" dirty="0">
                <a:latin typeface="Tahoma"/>
                <a:cs typeface="Tahoma"/>
              </a:rPr>
              <a:t>in the </a:t>
            </a:r>
            <a:r>
              <a:rPr sz="2100" dirty="0">
                <a:solidFill>
                  <a:srgbClr val="FF0000"/>
                </a:solidFill>
                <a:latin typeface="Tahoma"/>
                <a:cs typeface="Tahoma"/>
              </a:rPr>
              <a:t>manufacturing </a:t>
            </a:r>
            <a:r>
              <a:rPr sz="2100" dirty="0">
                <a:latin typeface="Tahoma"/>
                <a:cs typeface="Tahoma"/>
              </a:rPr>
              <a:t>industry </a:t>
            </a:r>
            <a:r>
              <a:rPr sz="2100" spc="5" dirty="0">
                <a:latin typeface="Tahoma"/>
                <a:cs typeface="Tahoma"/>
              </a:rPr>
              <a:t>in </a:t>
            </a:r>
            <a:r>
              <a:rPr sz="2100" dirty="0">
                <a:latin typeface="Tahoma"/>
                <a:cs typeface="Tahoma"/>
              </a:rPr>
              <a:t>2015 (and 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2016</a:t>
            </a:r>
            <a:r>
              <a:rPr sz="2100" dirty="0">
                <a:latin typeface="Tahoma"/>
                <a:cs typeface="Tahoma"/>
              </a:rPr>
              <a:t>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5570" y="3291273"/>
            <a:ext cx="3308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7320" indent="-135255">
              <a:lnSpc>
                <a:spcPct val="100000"/>
              </a:lnSpc>
              <a:spcBef>
                <a:spcPts val="105"/>
              </a:spcBef>
              <a:buSzPct val="85714"/>
              <a:buFont typeface="MS PGothic"/>
              <a:buChar char="✓"/>
              <a:tabLst>
                <a:tab pos="147955" algn="l"/>
              </a:tabLst>
            </a:pPr>
            <a:r>
              <a:rPr sz="1050" b="1" dirty="0">
                <a:solidFill>
                  <a:srgbClr val="008000"/>
                </a:solidFill>
                <a:latin typeface="Tahoma"/>
                <a:cs typeface="Tahoma"/>
              </a:rPr>
              <a:t>74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0126" y="3385761"/>
            <a:ext cx="3816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805" dirty="0">
                <a:solidFill>
                  <a:srgbClr val="FF6600"/>
                </a:solidFill>
                <a:latin typeface="MS PGothic"/>
                <a:cs typeface="MS PGothic"/>
              </a:rPr>
              <a:t>²</a:t>
            </a:r>
            <a:r>
              <a:rPr sz="1050" dirty="0">
                <a:solidFill>
                  <a:srgbClr val="FF6600"/>
                </a:solidFill>
                <a:latin typeface="Tahoma"/>
                <a:cs typeface="Tahoma"/>
              </a:rPr>
              <a:t>303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0315" y="2218378"/>
            <a:ext cx="3816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7320" indent="-135255">
              <a:lnSpc>
                <a:spcPct val="100000"/>
              </a:lnSpc>
              <a:spcBef>
                <a:spcPts val="105"/>
              </a:spcBef>
              <a:buSzPct val="90476"/>
              <a:buFont typeface="MS PGothic"/>
              <a:buChar char="✓"/>
              <a:tabLst>
                <a:tab pos="147955" algn="l"/>
              </a:tabLst>
            </a:pPr>
            <a:r>
              <a:rPr sz="1050" dirty="0">
                <a:solidFill>
                  <a:srgbClr val="008000"/>
                </a:solidFill>
                <a:latin typeface="Tahoma"/>
                <a:cs typeface="Tahoma"/>
              </a:rPr>
              <a:t>631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03746" y="2916370"/>
            <a:ext cx="3816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7320" indent="-135255">
              <a:lnSpc>
                <a:spcPct val="100000"/>
              </a:lnSpc>
              <a:spcBef>
                <a:spcPts val="105"/>
              </a:spcBef>
              <a:buSzPct val="90476"/>
              <a:buFont typeface="MS PGothic"/>
              <a:buChar char="✓"/>
              <a:tabLst>
                <a:tab pos="147955" algn="l"/>
              </a:tabLst>
            </a:pPr>
            <a:r>
              <a:rPr sz="1050" dirty="0">
                <a:solidFill>
                  <a:srgbClr val="008000"/>
                </a:solidFill>
                <a:latin typeface="Tahoma"/>
                <a:cs typeface="Tahoma"/>
              </a:rPr>
              <a:t>488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25038" y="2401211"/>
            <a:ext cx="3634104" cy="117157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635" algn="ctr">
              <a:lnSpc>
                <a:spcPts val="2060"/>
              </a:lnSpc>
              <a:spcBef>
                <a:spcPts val="34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Italy: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degree of automation still  relatively high, but </a:t>
            </a: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not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increasing  in comparison to other</a:t>
            </a:r>
            <a:r>
              <a:rPr sz="190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countries</a:t>
            </a:r>
            <a:endParaRPr sz="1900">
              <a:latin typeface="Tahoma"/>
              <a:cs typeface="Tahoma"/>
            </a:endParaRPr>
          </a:p>
          <a:p>
            <a:pPr marL="156845" indent="-135255">
              <a:lnSpc>
                <a:spcPct val="100000"/>
              </a:lnSpc>
              <a:spcBef>
                <a:spcPts val="1330"/>
              </a:spcBef>
              <a:buSzPct val="90476"/>
              <a:buFont typeface="MS PGothic"/>
              <a:buChar char="✓"/>
              <a:tabLst>
                <a:tab pos="157480" algn="l"/>
              </a:tabLst>
            </a:pPr>
            <a:r>
              <a:rPr sz="1050" dirty="0">
                <a:solidFill>
                  <a:srgbClr val="008000"/>
                </a:solidFill>
                <a:latin typeface="Tahoma"/>
                <a:cs typeface="Tahoma"/>
              </a:rPr>
              <a:t>309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39114" y="4986866"/>
            <a:ext cx="132715" cy="362585"/>
          </a:xfrm>
          <a:custGeom>
            <a:avLst/>
            <a:gdLst/>
            <a:ahLst/>
            <a:cxnLst/>
            <a:rect l="l" t="t" r="r" b="b"/>
            <a:pathLst>
              <a:path w="132715" h="362585">
                <a:moveTo>
                  <a:pt x="0" y="362585"/>
                </a:moveTo>
                <a:lnTo>
                  <a:pt x="132554" y="362585"/>
                </a:lnTo>
                <a:lnTo>
                  <a:pt x="132554" y="0"/>
                </a:lnTo>
                <a:lnTo>
                  <a:pt x="0" y="0"/>
                </a:lnTo>
                <a:lnTo>
                  <a:pt x="0" y="362585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55941" y="4757361"/>
            <a:ext cx="3073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7320" indent="-135255">
              <a:lnSpc>
                <a:spcPct val="100000"/>
              </a:lnSpc>
              <a:spcBef>
                <a:spcPts val="105"/>
              </a:spcBef>
              <a:buSzPct val="90476"/>
              <a:buFont typeface="MS PGothic"/>
              <a:buChar char="✓"/>
              <a:tabLst>
                <a:tab pos="147955" algn="l"/>
              </a:tabLst>
            </a:pPr>
            <a:r>
              <a:rPr sz="1050" dirty="0">
                <a:solidFill>
                  <a:srgbClr val="008000"/>
                </a:solidFill>
                <a:latin typeface="Tahoma"/>
                <a:cs typeface="Tahoma"/>
              </a:rPr>
              <a:t>68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18603" y="5437634"/>
            <a:ext cx="161925" cy="34226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50" spc="-10" dirty="0">
                <a:solidFill>
                  <a:srgbClr val="008000"/>
                </a:solidFill>
                <a:latin typeface="Arial"/>
                <a:cs typeface="Arial"/>
              </a:rPr>
              <a:t>Ch</a:t>
            </a:r>
            <a:r>
              <a:rPr sz="950" spc="-5" dirty="0">
                <a:solidFill>
                  <a:srgbClr val="008000"/>
                </a:solidFill>
                <a:latin typeface="Arial"/>
                <a:cs typeface="Arial"/>
              </a:rPr>
              <a:t>i</a:t>
            </a:r>
            <a:r>
              <a:rPr sz="950" spc="-10" dirty="0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sz="95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9461" y="3839911"/>
            <a:ext cx="23736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" marR="5080" indent="-22225">
              <a:lnSpc>
                <a:spcPct val="100000"/>
              </a:lnSpc>
              <a:spcBef>
                <a:spcPts val="105"/>
              </a:spcBef>
            </a:pPr>
            <a:r>
              <a:rPr sz="1100" b="1" spc="5" dirty="0">
                <a:solidFill>
                  <a:srgbClr val="008000"/>
                </a:solidFill>
                <a:latin typeface="Arial"/>
                <a:cs typeface="Arial"/>
              </a:rPr>
              <a:t>Average </a:t>
            </a:r>
            <a:r>
              <a:rPr sz="1100" b="1" dirty="0">
                <a:solidFill>
                  <a:srgbClr val="008000"/>
                </a:solidFill>
                <a:latin typeface="Arial"/>
                <a:cs typeface="Arial"/>
              </a:rPr>
              <a:t>robot density </a:t>
            </a:r>
            <a:r>
              <a:rPr sz="1100" b="1" spc="-5" dirty="0">
                <a:solidFill>
                  <a:srgbClr val="008000"/>
                </a:solidFill>
                <a:latin typeface="Arial"/>
                <a:cs typeface="Arial"/>
              </a:rPr>
              <a:t>in </a:t>
            </a:r>
            <a:r>
              <a:rPr sz="1100" b="1" dirty="0">
                <a:solidFill>
                  <a:srgbClr val="008000"/>
                </a:solidFill>
                <a:latin typeface="Arial"/>
                <a:cs typeface="Arial"/>
              </a:rPr>
              <a:t>USA: </a:t>
            </a:r>
            <a:r>
              <a:rPr sz="1100" b="1" spc="5" dirty="0">
                <a:solidFill>
                  <a:srgbClr val="008000"/>
                </a:solidFill>
                <a:latin typeface="Arial"/>
                <a:cs typeface="Arial"/>
              </a:rPr>
              <a:t>184,  </a:t>
            </a:r>
            <a:r>
              <a:rPr sz="1100" b="1" dirty="0">
                <a:solidFill>
                  <a:srgbClr val="008000"/>
                </a:solidFill>
                <a:latin typeface="Arial"/>
                <a:cs typeface="Arial"/>
              </a:rPr>
              <a:t>Europe: </a:t>
            </a:r>
            <a:r>
              <a:rPr sz="1100" b="1" spc="5" dirty="0">
                <a:solidFill>
                  <a:srgbClr val="008000"/>
                </a:solidFill>
                <a:latin typeface="Arial"/>
                <a:cs typeface="Arial"/>
              </a:rPr>
              <a:t>99, Americas: 84, </a:t>
            </a:r>
            <a:r>
              <a:rPr sz="1100" b="1" dirty="0">
                <a:solidFill>
                  <a:srgbClr val="008000"/>
                </a:solidFill>
                <a:latin typeface="Arial"/>
                <a:cs typeface="Arial"/>
              </a:rPr>
              <a:t>Asia:</a:t>
            </a:r>
            <a:r>
              <a:rPr sz="1100" b="1" spc="-7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008000"/>
                </a:solidFill>
                <a:latin typeface="Arial"/>
                <a:cs typeface="Arial"/>
              </a:rPr>
              <a:t>63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1832" y="715584"/>
            <a:ext cx="326834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Density </a:t>
            </a:r>
            <a:r>
              <a:rPr sz="3350" spc="10" dirty="0"/>
              <a:t>of</a:t>
            </a:r>
            <a:r>
              <a:rPr sz="3350" spc="-45" dirty="0"/>
              <a:t> </a:t>
            </a:r>
            <a:r>
              <a:rPr sz="3350" spc="10" dirty="0"/>
              <a:t>robots</a:t>
            </a:r>
            <a:endParaRPr sz="335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21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1541272" y="1505711"/>
            <a:ext cx="7083885" cy="4836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3149" y="6299590"/>
            <a:ext cx="7563484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number </a:t>
            </a:r>
            <a:r>
              <a:rPr sz="2100" spc="5" dirty="0">
                <a:latin typeface="Tahoma"/>
                <a:cs typeface="Tahoma"/>
              </a:rPr>
              <a:t>of </a:t>
            </a:r>
            <a:r>
              <a:rPr sz="2100" dirty="0">
                <a:latin typeface="Tahoma"/>
                <a:cs typeface="Tahoma"/>
              </a:rPr>
              <a:t>robots per 10000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employees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100" spc="5" dirty="0">
                <a:latin typeface="Tahoma"/>
                <a:cs typeface="Tahoma"/>
              </a:rPr>
              <a:t>in the </a:t>
            </a:r>
            <a:r>
              <a:rPr sz="2100" dirty="0">
                <a:solidFill>
                  <a:srgbClr val="7F7F7F"/>
                </a:solidFill>
                <a:latin typeface="Tahoma"/>
                <a:cs typeface="Tahoma"/>
              </a:rPr>
              <a:t>automotive </a:t>
            </a:r>
            <a:r>
              <a:rPr sz="2100" dirty="0">
                <a:latin typeface="Tahoma"/>
                <a:cs typeface="Tahoma"/>
              </a:rPr>
              <a:t>and </a:t>
            </a:r>
            <a:r>
              <a:rPr sz="2100" spc="5" dirty="0">
                <a:latin typeface="Tahoma"/>
                <a:cs typeface="Tahoma"/>
              </a:rPr>
              <a:t>in </a:t>
            </a:r>
            <a:r>
              <a:rPr sz="2100" spc="5" dirty="0">
                <a:solidFill>
                  <a:srgbClr val="FF0000"/>
                </a:solidFill>
                <a:latin typeface="Tahoma"/>
                <a:cs typeface="Tahoma"/>
              </a:rPr>
              <a:t>all </a:t>
            </a:r>
            <a:r>
              <a:rPr sz="2100" dirty="0">
                <a:solidFill>
                  <a:srgbClr val="FF0000"/>
                </a:solidFill>
                <a:latin typeface="Tahoma"/>
                <a:cs typeface="Tahoma"/>
              </a:rPr>
              <a:t>other </a:t>
            </a:r>
            <a:r>
              <a:rPr sz="2100" dirty="0">
                <a:latin typeface="Tahoma"/>
                <a:cs typeface="Tahoma"/>
              </a:rPr>
              <a:t>industries </a:t>
            </a:r>
            <a:r>
              <a:rPr sz="2100" spc="5" dirty="0">
                <a:latin typeface="Tahoma"/>
                <a:cs typeface="Tahoma"/>
              </a:rPr>
              <a:t>in </a:t>
            </a:r>
            <a:r>
              <a:rPr sz="2100" dirty="0">
                <a:latin typeface="Tahoma"/>
                <a:cs typeface="Tahoma"/>
              </a:rPr>
              <a:t>2015 (and</a:t>
            </a:r>
            <a:r>
              <a:rPr sz="2100" spc="65" dirty="0"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2016</a:t>
            </a:r>
            <a:r>
              <a:rPr sz="2100" dirty="0">
                <a:latin typeface="Tahoma"/>
                <a:cs typeface="Tahoma"/>
              </a:rPr>
              <a:t>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3152" y="2212235"/>
            <a:ext cx="338645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Italy </a:t>
            </a:r>
            <a:r>
              <a:rPr sz="1900" spc="-10" dirty="0">
                <a:solidFill>
                  <a:srgbClr val="800000"/>
                </a:solidFill>
                <a:latin typeface="Tahoma"/>
                <a:cs typeface="Tahoma"/>
              </a:rPr>
              <a:t>was </a:t>
            </a:r>
            <a:r>
              <a:rPr sz="1900" dirty="0">
                <a:solidFill>
                  <a:srgbClr val="800000"/>
                </a:solidFill>
                <a:latin typeface="Tahoma"/>
                <a:cs typeface="Tahoma"/>
              </a:rPr>
              <a:t>at </a:t>
            </a:r>
            <a:r>
              <a:rPr sz="1900" spc="5" dirty="0">
                <a:solidFill>
                  <a:srgbClr val="800000"/>
                </a:solidFill>
                <a:latin typeface="Tahoma"/>
                <a:cs typeface="Tahoma"/>
              </a:rPr>
              <a:t>2</a:t>
            </a:r>
            <a:r>
              <a:rPr sz="1875" spc="7" baseline="26666" dirty="0">
                <a:solidFill>
                  <a:srgbClr val="800000"/>
                </a:solidFill>
                <a:latin typeface="Tahoma"/>
                <a:cs typeface="Tahoma"/>
              </a:rPr>
              <a:t>nd </a:t>
            </a:r>
            <a:r>
              <a:rPr sz="1900" spc="-5" dirty="0">
                <a:solidFill>
                  <a:srgbClr val="800000"/>
                </a:solidFill>
                <a:latin typeface="Tahoma"/>
                <a:cs typeface="Tahoma"/>
              </a:rPr>
              <a:t>place in</a:t>
            </a:r>
            <a:r>
              <a:rPr sz="1900" spc="-19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800000"/>
                </a:solidFill>
                <a:latin typeface="Tahoma"/>
                <a:cs typeface="Tahoma"/>
              </a:rPr>
              <a:t>2011!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87786" y="2572990"/>
            <a:ext cx="117475" cy="802640"/>
          </a:xfrm>
          <a:custGeom>
            <a:avLst/>
            <a:gdLst/>
            <a:ahLst/>
            <a:cxnLst/>
            <a:rect l="l" t="t" r="r" b="b"/>
            <a:pathLst>
              <a:path w="117475" h="802639">
                <a:moveTo>
                  <a:pt x="11226" y="690368"/>
                </a:moveTo>
                <a:lnTo>
                  <a:pt x="1621" y="695973"/>
                </a:lnTo>
                <a:lnTo>
                  <a:pt x="0" y="702141"/>
                </a:lnTo>
                <a:lnTo>
                  <a:pt x="58478" y="802434"/>
                </a:lnTo>
                <a:lnTo>
                  <a:pt x="70132" y="782447"/>
                </a:lnTo>
                <a:lnTo>
                  <a:pt x="48411" y="782447"/>
                </a:lnTo>
                <a:lnTo>
                  <a:pt x="48411" y="745191"/>
                </a:lnTo>
                <a:lnTo>
                  <a:pt x="17391" y="691991"/>
                </a:lnTo>
                <a:lnTo>
                  <a:pt x="11226" y="690368"/>
                </a:lnTo>
                <a:close/>
              </a:path>
              <a:path w="117475" h="802639">
                <a:moveTo>
                  <a:pt x="48411" y="745191"/>
                </a:moveTo>
                <a:lnTo>
                  <a:pt x="48411" y="782447"/>
                </a:lnTo>
                <a:lnTo>
                  <a:pt x="68545" y="782447"/>
                </a:lnTo>
                <a:lnTo>
                  <a:pt x="68545" y="777370"/>
                </a:lnTo>
                <a:lnTo>
                  <a:pt x="49782" y="777370"/>
                </a:lnTo>
                <a:lnTo>
                  <a:pt x="58478" y="762457"/>
                </a:lnTo>
                <a:lnTo>
                  <a:pt x="48411" y="745191"/>
                </a:lnTo>
                <a:close/>
              </a:path>
              <a:path w="117475" h="802639">
                <a:moveTo>
                  <a:pt x="105730" y="690369"/>
                </a:moveTo>
                <a:lnTo>
                  <a:pt x="99565" y="691991"/>
                </a:lnTo>
                <a:lnTo>
                  <a:pt x="68545" y="745191"/>
                </a:lnTo>
                <a:lnTo>
                  <a:pt x="68545" y="782447"/>
                </a:lnTo>
                <a:lnTo>
                  <a:pt x="70132" y="782447"/>
                </a:lnTo>
                <a:lnTo>
                  <a:pt x="116956" y="702141"/>
                </a:lnTo>
                <a:lnTo>
                  <a:pt x="115335" y="695973"/>
                </a:lnTo>
                <a:lnTo>
                  <a:pt x="105730" y="690369"/>
                </a:lnTo>
                <a:close/>
              </a:path>
              <a:path w="117475" h="802639">
                <a:moveTo>
                  <a:pt x="58478" y="762457"/>
                </a:moveTo>
                <a:lnTo>
                  <a:pt x="49782" y="777370"/>
                </a:lnTo>
                <a:lnTo>
                  <a:pt x="67174" y="777370"/>
                </a:lnTo>
                <a:lnTo>
                  <a:pt x="58478" y="762457"/>
                </a:lnTo>
                <a:close/>
              </a:path>
              <a:path w="117475" h="802639">
                <a:moveTo>
                  <a:pt x="68545" y="745191"/>
                </a:moveTo>
                <a:lnTo>
                  <a:pt x="58478" y="762457"/>
                </a:lnTo>
                <a:lnTo>
                  <a:pt x="67174" y="777370"/>
                </a:lnTo>
                <a:lnTo>
                  <a:pt x="68545" y="777370"/>
                </a:lnTo>
                <a:lnTo>
                  <a:pt x="68545" y="745191"/>
                </a:lnTo>
                <a:close/>
              </a:path>
              <a:path w="117475" h="802639">
                <a:moveTo>
                  <a:pt x="68546" y="0"/>
                </a:moveTo>
                <a:lnTo>
                  <a:pt x="48412" y="0"/>
                </a:lnTo>
                <a:lnTo>
                  <a:pt x="48411" y="745191"/>
                </a:lnTo>
                <a:lnTo>
                  <a:pt x="58478" y="762457"/>
                </a:lnTo>
                <a:lnTo>
                  <a:pt x="68545" y="745191"/>
                </a:lnTo>
                <a:lnTo>
                  <a:pt x="68546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4110" y="4361087"/>
            <a:ext cx="1782445" cy="74485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37795" marR="130175" indent="-67945" algn="ctr">
              <a:lnSpc>
                <a:spcPts val="1820"/>
              </a:lnSpc>
              <a:spcBef>
                <a:spcPts val="325"/>
              </a:spcBef>
            </a:pPr>
            <a:r>
              <a:rPr sz="1650" spc="10" dirty="0">
                <a:solidFill>
                  <a:srgbClr val="800000"/>
                </a:solidFill>
                <a:latin typeface="Tahoma"/>
                <a:cs typeface="Tahoma"/>
              </a:rPr>
              <a:t>comparatively  </a:t>
            </a:r>
            <a:r>
              <a:rPr sz="1650" spc="5" dirty="0">
                <a:solidFill>
                  <a:srgbClr val="800000"/>
                </a:solidFill>
                <a:latin typeface="Tahoma"/>
                <a:cs typeface="Tahoma"/>
              </a:rPr>
              <a:t>still </a:t>
            </a:r>
            <a:r>
              <a:rPr sz="1650" b="1" spc="20" dirty="0">
                <a:solidFill>
                  <a:srgbClr val="800000"/>
                </a:solidFill>
                <a:latin typeface="Tahoma"/>
                <a:cs typeface="Tahoma"/>
              </a:rPr>
              <a:t>low</a:t>
            </a:r>
            <a:r>
              <a:rPr sz="1650" b="1" spc="-3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1650" spc="10" dirty="0">
                <a:solidFill>
                  <a:srgbClr val="800000"/>
                </a:solidFill>
                <a:latin typeface="Tahoma"/>
                <a:cs typeface="Tahoma"/>
              </a:rPr>
              <a:t>density</a:t>
            </a:r>
            <a:endParaRPr sz="1650">
              <a:latin typeface="Tahoma"/>
              <a:cs typeface="Tahoma"/>
            </a:endParaRPr>
          </a:p>
          <a:p>
            <a:pPr algn="ctr">
              <a:lnSpc>
                <a:spcPts val="1795"/>
              </a:lnSpc>
            </a:pPr>
            <a:r>
              <a:rPr sz="1650" spc="5" dirty="0">
                <a:solidFill>
                  <a:srgbClr val="800000"/>
                </a:solidFill>
                <a:latin typeface="Tahoma"/>
                <a:cs typeface="Tahoma"/>
              </a:rPr>
              <a:t>in </a:t>
            </a:r>
            <a:r>
              <a:rPr sz="1650" spc="10" dirty="0">
                <a:solidFill>
                  <a:srgbClr val="FF0000"/>
                </a:solidFill>
                <a:latin typeface="Tahoma"/>
                <a:cs typeface="Tahoma"/>
              </a:rPr>
              <a:t>general</a:t>
            </a:r>
            <a:r>
              <a:rPr sz="165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50" spc="10" dirty="0">
                <a:solidFill>
                  <a:srgbClr val="FF0000"/>
                </a:solidFill>
                <a:latin typeface="Tahoma"/>
                <a:cs typeface="Tahoma"/>
              </a:rPr>
              <a:t>industry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02179" y="5153726"/>
            <a:ext cx="678815" cy="544195"/>
          </a:xfrm>
          <a:custGeom>
            <a:avLst/>
            <a:gdLst/>
            <a:ahLst/>
            <a:cxnLst/>
            <a:rect l="l" t="t" r="r" b="b"/>
            <a:pathLst>
              <a:path w="678815" h="544195">
                <a:moveTo>
                  <a:pt x="90394" y="438411"/>
                </a:moveTo>
                <a:lnTo>
                  <a:pt x="0" y="491164"/>
                </a:lnTo>
                <a:lnTo>
                  <a:pt x="90394" y="543918"/>
                </a:lnTo>
                <a:lnTo>
                  <a:pt x="93477" y="543106"/>
                </a:lnTo>
                <a:lnTo>
                  <a:pt x="96277" y="538302"/>
                </a:lnTo>
                <a:lnTo>
                  <a:pt x="95467" y="535218"/>
                </a:lnTo>
                <a:lnTo>
                  <a:pt x="28610" y="496201"/>
                </a:lnTo>
                <a:lnTo>
                  <a:pt x="9991" y="496201"/>
                </a:lnTo>
                <a:lnTo>
                  <a:pt x="9991" y="486129"/>
                </a:lnTo>
                <a:lnTo>
                  <a:pt x="28608" y="486129"/>
                </a:lnTo>
                <a:lnTo>
                  <a:pt x="95467" y="447112"/>
                </a:lnTo>
                <a:lnTo>
                  <a:pt x="96277" y="444028"/>
                </a:lnTo>
                <a:lnTo>
                  <a:pt x="93477" y="439223"/>
                </a:lnTo>
                <a:lnTo>
                  <a:pt x="90394" y="438411"/>
                </a:lnTo>
                <a:close/>
              </a:path>
              <a:path w="678815" h="544195">
                <a:moveTo>
                  <a:pt x="28608" y="486129"/>
                </a:moveTo>
                <a:lnTo>
                  <a:pt x="9991" y="486129"/>
                </a:lnTo>
                <a:lnTo>
                  <a:pt x="9991" y="496201"/>
                </a:lnTo>
                <a:lnTo>
                  <a:pt x="28610" y="496201"/>
                </a:lnTo>
                <a:lnTo>
                  <a:pt x="27432" y="495514"/>
                </a:lnTo>
                <a:lnTo>
                  <a:pt x="12526" y="495514"/>
                </a:lnTo>
                <a:lnTo>
                  <a:pt x="12526" y="486815"/>
                </a:lnTo>
                <a:lnTo>
                  <a:pt x="27433" y="486815"/>
                </a:lnTo>
                <a:lnTo>
                  <a:pt x="28608" y="486129"/>
                </a:lnTo>
                <a:close/>
              </a:path>
              <a:path w="678815" h="544195">
                <a:moveTo>
                  <a:pt x="668649" y="486129"/>
                </a:moveTo>
                <a:lnTo>
                  <a:pt x="28608" y="486129"/>
                </a:lnTo>
                <a:lnTo>
                  <a:pt x="19979" y="491164"/>
                </a:lnTo>
                <a:lnTo>
                  <a:pt x="28610" y="496201"/>
                </a:lnTo>
                <a:lnTo>
                  <a:pt x="678717" y="496201"/>
                </a:lnTo>
                <a:lnTo>
                  <a:pt x="678717" y="491164"/>
                </a:lnTo>
                <a:lnTo>
                  <a:pt x="668649" y="491164"/>
                </a:lnTo>
                <a:lnTo>
                  <a:pt x="668649" y="486129"/>
                </a:lnTo>
                <a:close/>
              </a:path>
              <a:path w="678815" h="544195">
                <a:moveTo>
                  <a:pt x="12526" y="486815"/>
                </a:moveTo>
                <a:lnTo>
                  <a:pt x="12526" y="495514"/>
                </a:lnTo>
                <a:lnTo>
                  <a:pt x="19979" y="491164"/>
                </a:lnTo>
                <a:lnTo>
                  <a:pt x="12526" y="486815"/>
                </a:lnTo>
                <a:close/>
              </a:path>
              <a:path w="678815" h="544195">
                <a:moveTo>
                  <a:pt x="19979" y="491164"/>
                </a:moveTo>
                <a:lnTo>
                  <a:pt x="12526" y="495514"/>
                </a:lnTo>
                <a:lnTo>
                  <a:pt x="27432" y="495514"/>
                </a:lnTo>
                <a:lnTo>
                  <a:pt x="19979" y="491164"/>
                </a:lnTo>
                <a:close/>
              </a:path>
              <a:path w="678815" h="544195">
                <a:moveTo>
                  <a:pt x="27433" y="486815"/>
                </a:moveTo>
                <a:lnTo>
                  <a:pt x="12526" y="486815"/>
                </a:lnTo>
                <a:lnTo>
                  <a:pt x="19979" y="491164"/>
                </a:lnTo>
                <a:lnTo>
                  <a:pt x="27433" y="486815"/>
                </a:lnTo>
                <a:close/>
              </a:path>
              <a:path w="678815" h="544195">
                <a:moveTo>
                  <a:pt x="678717" y="0"/>
                </a:moveTo>
                <a:lnTo>
                  <a:pt x="668649" y="0"/>
                </a:lnTo>
                <a:lnTo>
                  <a:pt x="668649" y="491164"/>
                </a:lnTo>
                <a:lnTo>
                  <a:pt x="673684" y="486129"/>
                </a:lnTo>
                <a:lnTo>
                  <a:pt x="678717" y="486129"/>
                </a:lnTo>
                <a:lnTo>
                  <a:pt x="678717" y="0"/>
                </a:lnTo>
                <a:close/>
              </a:path>
              <a:path w="678815" h="544195">
                <a:moveTo>
                  <a:pt x="678717" y="486129"/>
                </a:moveTo>
                <a:lnTo>
                  <a:pt x="673684" y="486129"/>
                </a:lnTo>
                <a:lnTo>
                  <a:pt x="668649" y="491164"/>
                </a:lnTo>
                <a:lnTo>
                  <a:pt x="678717" y="491164"/>
                </a:lnTo>
                <a:lnTo>
                  <a:pt x="678717" y="486129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15187" y="2270194"/>
            <a:ext cx="4552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7320" indent="-135255">
              <a:lnSpc>
                <a:spcPct val="100000"/>
              </a:lnSpc>
              <a:spcBef>
                <a:spcPts val="105"/>
              </a:spcBef>
              <a:buSzPct val="90476"/>
              <a:buFont typeface="MS PGothic"/>
              <a:buChar char="✓"/>
              <a:tabLst>
                <a:tab pos="147955" algn="l"/>
              </a:tabLst>
            </a:pPr>
            <a:r>
              <a:rPr sz="1050" dirty="0">
                <a:solidFill>
                  <a:srgbClr val="008000"/>
                </a:solidFill>
                <a:latin typeface="Tahoma"/>
                <a:cs typeface="Tahoma"/>
              </a:rPr>
              <a:t>1261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6787" y="2270188"/>
            <a:ext cx="64960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 indent="-147955">
              <a:lnSpc>
                <a:spcPct val="100000"/>
              </a:lnSpc>
              <a:spcBef>
                <a:spcPts val="100"/>
              </a:spcBef>
              <a:buSzPct val="86956"/>
              <a:buFont typeface="MS PGothic"/>
              <a:buChar char="✓"/>
              <a:tabLst>
                <a:tab pos="160655" algn="l"/>
              </a:tabLst>
            </a:pPr>
            <a:r>
              <a:rPr sz="1150" b="1" dirty="0">
                <a:solidFill>
                  <a:srgbClr val="008000"/>
                </a:solidFill>
                <a:latin typeface="Tahoma"/>
                <a:cs typeface="Tahoma"/>
              </a:rPr>
              <a:t>2145!!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1530" y="3035242"/>
            <a:ext cx="162306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7320" indent="-135255">
              <a:lnSpc>
                <a:spcPct val="100000"/>
              </a:lnSpc>
              <a:spcBef>
                <a:spcPts val="105"/>
              </a:spcBef>
              <a:buSzPct val="90476"/>
              <a:buFont typeface="MS PGothic"/>
              <a:buChar char="✓"/>
              <a:tabLst>
                <a:tab pos="147955" algn="l"/>
              </a:tabLst>
            </a:pPr>
            <a:r>
              <a:rPr sz="1050" dirty="0">
                <a:solidFill>
                  <a:srgbClr val="008000"/>
                </a:solidFill>
                <a:latin typeface="Tahoma"/>
                <a:cs typeface="Tahoma"/>
              </a:rPr>
              <a:t>1150</a:t>
            </a:r>
            <a:endParaRPr sz="1050">
              <a:latin typeface="Tahoma"/>
              <a:cs typeface="Tahoma"/>
            </a:endParaRPr>
          </a:p>
          <a:p>
            <a:pPr marL="1315085" lvl="1" indent="-135255">
              <a:lnSpc>
                <a:spcPct val="100000"/>
              </a:lnSpc>
              <a:spcBef>
                <a:spcPts val="10"/>
              </a:spcBef>
              <a:buSzPct val="90476"/>
              <a:buFont typeface="MS PGothic"/>
              <a:buChar char="✓"/>
              <a:tabLst>
                <a:tab pos="1315720" algn="l"/>
              </a:tabLst>
            </a:pPr>
            <a:r>
              <a:rPr sz="1050" dirty="0">
                <a:solidFill>
                  <a:srgbClr val="008000"/>
                </a:solidFill>
                <a:latin typeface="Tahoma"/>
                <a:cs typeface="Tahoma"/>
              </a:rPr>
              <a:t>1051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83940" y="2123890"/>
            <a:ext cx="4552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160" dirty="0">
                <a:solidFill>
                  <a:srgbClr val="FF6600"/>
                </a:solidFill>
                <a:latin typeface="MS PGothic"/>
                <a:cs typeface="MS PGothic"/>
              </a:rPr>
              <a:t>²</a:t>
            </a:r>
            <a:r>
              <a:rPr sz="1050" spc="160" dirty="0">
                <a:solidFill>
                  <a:srgbClr val="FF6600"/>
                </a:solidFill>
                <a:latin typeface="Tahoma"/>
                <a:cs typeface="Tahoma"/>
              </a:rPr>
              <a:t>1240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3995" y="2471362"/>
            <a:ext cx="4552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160" dirty="0">
                <a:solidFill>
                  <a:srgbClr val="FF6600"/>
                </a:solidFill>
                <a:latin typeface="MS PGothic"/>
                <a:cs typeface="MS PGothic"/>
              </a:rPr>
              <a:t>²</a:t>
            </a:r>
            <a:r>
              <a:rPr sz="1050" spc="160" dirty="0">
                <a:solidFill>
                  <a:srgbClr val="FF6600"/>
                </a:solidFill>
                <a:latin typeface="Tahoma"/>
                <a:cs typeface="Tahoma"/>
              </a:rPr>
              <a:t>1131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7827" y="688152"/>
            <a:ext cx="645922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A </a:t>
            </a:r>
            <a:r>
              <a:rPr sz="3350" spc="15" dirty="0"/>
              <a:t>long-range trend in </a:t>
            </a:r>
            <a:r>
              <a:rPr sz="3350" spc="10" dirty="0"/>
              <a:t>robot</a:t>
            </a:r>
            <a:r>
              <a:rPr sz="3350" spc="-50" dirty="0"/>
              <a:t> </a:t>
            </a:r>
            <a:r>
              <a:rPr sz="3350" spc="10" dirty="0"/>
              <a:t>prices</a:t>
            </a:r>
            <a:endParaRPr sz="33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22</a:t>
            </a:fld>
            <a:endParaRPr spc="-35" dirty="0"/>
          </a:p>
        </p:txBody>
      </p:sp>
      <p:sp>
        <p:nvSpPr>
          <p:cNvPr id="5" name="object 5"/>
          <p:cNvSpPr txBox="1"/>
          <p:nvPr/>
        </p:nvSpPr>
        <p:spPr>
          <a:xfrm>
            <a:off x="1921413" y="5970406"/>
            <a:ext cx="6921500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98219" marR="5080" indent="-986155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An articulated </a:t>
            </a:r>
            <a:r>
              <a:rPr sz="2100" dirty="0">
                <a:latin typeface="Tahoma"/>
                <a:cs typeface="Tahoma"/>
              </a:rPr>
              <a:t>industrial robot </a:t>
            </a:r>
            <a:r>
              <a:rPr sz="2100" spc="5" dirty="0">
                <a:latin typeface="Tahoma"/>
                <a:cs typeface="Tahoma"/>
              </a:rPr>
              <a:t>with </a:t>
            </a:r>
            <a:r>
              <a:rPr sz="2100" dirty="0">
                <a:latin typeface="Tahoma"/>
                <a:cs typeface="Tahoma"/>
              </a:rPr>
              <a:t>six degrees </a:t>
            </a:r>
            <a:r>
              <a:rPr sz="2100" spc="5" dirty="0">
                <a:latin typeface="Tahoma"/>
                <a:cs typeface="Tahoma"/>
              </a:rPr>
              <a:t>of </a:t>
            </a:r>
            <a:r>
              <a:rPr sz="2100" dirty="0">
                <a:latin typeface="Tahoma"/>
                <a:cs typeface="Tahoma"/>
              </a:rPr>
              <a:t>freedom  </a:t>
            </a:r>
            <a:r>
              <a:rPr sz="2100" spc="5" dirty="0">
                <a:latin typeface="Tahoma"/>
                <a:cs typeface="Tahoma"/>
              </a:rPr>
              <a:t>of </a:t>
            </a:r>
            <a:r>
              <a:rPr sz="2100" dirty="0">
                <a:latin typeface="Tahoma"/>
                <a:cs typeface="Tahoma"/>
              </a:rPr>
              <a:t>medium size </a:t>
            </a:r>
            <a:r>
              <a:rPr sz="2100" spc="5" dirty="0">
                <a:latin typeface="Tahoma"/>
                <a:cs typeface="Tahoma"/>
              </a:rPr>
              <a:t>costs </a:t>
            </a:r>
            <a:r>
              <a:rPr sz="2100" dirty="0">
                <a:solidFill>
                  <a:srgbClr val="FF0000"/>
                </a:solidFill>
                <a:latin typeface="Tahoma"/>
                <a:cs typeface="Tahoma"/>
              </a:rPr>
              <a:t>about 80-100</a:t>
            </a:r>
            <a:r>
              <a:rPr sz="2100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FF0000"/>
                </a:solidFill>
                <a:latin typeface="Tahoma"/>
                <a:cs typeface="Tahoma"/>
              </a:rPr>
              <a:t>KEuro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1542" y="1794049"/>
            <a:ext cx="7052193" cy="399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4020"/>
              </a:lnSpc>
              <a:spcBef>
                <a:spcPts val="135"/>
              </a:spcBef>
            </a:pPr>
            <a:r>
              <a:rPr sz="3350" spc="10" dirty="0"/>
              <a:t>Industrial</a:t>
            </a:r>
            <a:r>
              <a:rPr sz="3350" spc="-5" dirty="0"/>
              <a:t> </a:t>
            </a:r>
            <a:r>
              <a:rPr sz="3350" spc="10" dirty="0"/>
              <a:t>robot</a:t>
            </a:r>
            <a:endParaRPr sz="3350" dirty="0"/>
          </a:p>
          <a:p>
            <a:pPr algn="ctr">
              <a:lnSpc>
                <a:spcPts val="3060"/>
              </a:lnSpc>
            </a:pPr>
            <a:r>
              <a:rPr sz="2550" spc="-10" dirty="0"/>
              <a:t>and </a:t>
            </a:r>
            <a:r>
              <a:rPr sz="2550" spc="-5" dirty="0"/>
              <a:t>its </a:t>
            </a:r>
            <a:r>
              <a:rPr sz="2550" spc="-10" dirty="0"/>
              <a:t>auxiliary</a:t>
            </a:r>
            <a:r>
              <a:rPr sz="2550" spc="-55" dirty="0"/>
              <a:t> </a:t>
            </a:r>
            <a:r>
              <a:rPr sz="2550" spc="-10" dirty="0"/>
              <a:t>equipments</a:t>
            </a:r>
            <a:endParaRPr sz="25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23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3669162" y="2274194"/>
            <a:ext cx="6503537" cy="3316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3429" y="2264051"/>
            <a:ext cx="4686935" cy="40976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005" indent="-28194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294640" algn="l"/>
              </a:tabLst>
            </a:pPr>
            <a:r>
              <a:rPr sz="1900" spc="-5" dirty="0">
                <a:latin typeface="Tahoma"/>
                <a:cs typeface="Tahoma"/>
              </a:rPr>
              <a:t>Comau </a:t>
            </a:r>
            <a:r>
              <a:rPr sz="1900" spc="-15" dirty="0">
                <a:latin typeface="Tahoma"/>
                <a:cs typeface="Tahoma"/>
              </a:rPr>
              <a:t>SMART </a:t>
            </a:r>
            <a:r>
              <a:rPr sz="1900" spc="-5" dirty="0">
                <a:latin typeface="Tahoma"/>
                <a:cs typeface="Tahoma"/>
              </a:rPr>
              <a:t>H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robot</a:t>
            </a:r>
            <a:endParaRPr sz="1900">
              <a:latin typeface="Tahoma"/>
              <a:cs typeface="Tahoma"/>
            </a:endParaRPr>
          </a:p>
          <a:p>
            <a:pPr marL="294005" indent="-281940">
              <a:lnSpc>
                <a:spcPct val="100000"/>
              </a:lnSpc>
              <a:buAutoNum type="arabicPeriod"/>
              <a:tabLst>
                <a:tab pos="294640" algn="l"/>
              </a:tabLst>
            </a:pPr>
            <a:r>
              <a:rPr sz="1900" spc="-5" dirty="0">
                <a:latin typeface="Tahoma"/>
                <a:cs typeface="Tahoma"/>
              </a:rPr>
              <a:t>C3G Plus controller</a:t>
            </a:r>
            <a:endParaRPr sz="1900">
              <a:latin typeface="Tahoma"/>
              <a:cs typeface="Tahoma"/>
            </a:endParaRPr>
          </a:p>
          <a:p>
            <a:pPr marL="294005" indent="-281940">
              <a:lnSpc>
                <a:spcPct val="100000"/>
              </a:lnSpc>
              <a:buAutoNum type="arabicPeriod"/>
              <a:tabLst>
                <a:tab pos="294640" algn="l"/>
              </a:tabLst>
            </a:pPr>
            <a:r>
              <a:rPr sz="1900" spc="-15" dirty="0">
                <a:latin typeface="Tahoma"/>
                <a:cs typeface="Tahoma"/>
              </a:rPr>
              <a:t>Welding </a:t>
            </a:r>
            <a:r>
              <a:rPr sz="1900" spc="-5" dirty="0">
                <a:latin typeface="Tahoma"/>
                <a:cs typeface="Tahoma"/>
              </a:rPr>
              <a:t>control</a:t>
            </a:r>
            <a:r>
              <a:rPr sz="1900" spc="2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box</a:t>
            </a:r>
            <a:endParaRPr sz="1900">
              <a:latin typeface="Tahoma"/>
              <a:cs typeface="Tahoma"/>
            </a:endParaRPr>
          </a:p>
          <a:p>
            <a:pPr marL="292100" indent="-280035">
              <a:lnSpc>
                <a:spcPct val="100000"/>
              </a:lnSpc>
              <a:buAutoNum type="arabicPeriod"/>
              <a:tabLst>
                <a:tab pos="292735" algn="l"/>
              </a:tabLst>
            </a:pPr>
            <a:r>
              <a:rPr sz="1900" spc="-5" dirty="0">
                <a:latin typeface="Tahoma"/>
                <a:cs typeface="Tahoma"/>
              </a:rPr>
              <a:t>Application software</a:t>
            </a:r>
            <a:endParaRPr sz="1900">
              <a:latin typeface="Tahoma"/>
              <a:cs typeface="Tahoma"/>
            </a:endParaRPr>
          </a:p>
          <a:p>
            <a:pPr marL="294005" indent="-281940">
              <a:lnSpc>
                <a:spcPct val="100000"/>
              </a:lnSpc>
              <a:buAutoNum type="arabicPeriod"/>
              <a:tabLst>
                <a:tab pos="294640" algn="l"/>
              </a:tabLst>
            </a:pPr>
            <a:r>
              <a:rPr sz="1900" spc="-5" dirty="0">
                <a:latin typeface="Tahoma"/>
                <a:cs typeface="Tahoma"/>
              </a:rPr>
              <a:t>Air/water supply</a:t>
            </a:r>
            <a:endParaRPr sz="1900">
              <a:latin typeface="Tahoma"/>
              <a:cs typeface="Tahoma"/>
            </a:endParaRPr>
          </a:p>
          <a:p>
            <a:pPr marL="294005" indent="-281940">
              <a:lnSpc>
                <a:spcPct val="100000"/>
              </a:lnSpc>
              <a:buAutoNum type="arabicPeriod"/>
              <a:tabLst>
                <a:tab pos="294640" algn="l"/>
              </a:tabLst>
            </a:pPr>
            <a:r>
              <a:rPr sz="1900" spc="-5" dirty="0">
                <a:latin typeface="Tahoma"/>
                <a:cs typeface="Tahoma"/>
              </a:rPr>
              <a:t>SWIM</a:t>
            </a:r>
            <a:r>
              <a:rPr sz="1900" dirty="0">
                <a:latin typeface="Tahoma"/>
                <a:cs typeface="Tahoma"/>
              </a:rPr>
              <a:t> Board</a:t>
            </a:r>
            <a:endParaRPr sz="1900">
              <a:latin typeface="Tahoma"/>
              <a:cs typeface="Tahoma"/>
            </a:endParaRPr>
          </a:p>
          <a:p>
            <a:pPr marL="276860" indent="-264795">
              <a:lnSpc>
                <a:spcPct val="100000"/>
              </a:lnSpc>
              <a:buAutoNum type="arabicPeriod"/>
              <a:tabLst>
                <a:tab pos="277495" algn="l"/>
              </a:tabLst>
            </a:pPr>
            <a:r>
              <a:rPr sz="1900" spc="-5" dirty="0">
                <a:latin typeface="Tahoma"/>
                <a:cs typeface="Tahoma"/>
              </a:rPr>
              <a:t>Integrated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cables</a:t>
            </a:r>
            <a:endParaRPr sz="1900">
              <a:latin typeface="Tahoma"/>
              <a:cs typeface="Tahoma"/>
            </a:endParaRPr>
          </a:p>
          <a:p>
            <a:pPr marL="294005" indent="-28194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94640" algn="l"/>
              </a:tabLst>
            </a:pPr>
            <a:r>
              <a:rPr sz="1900" spc="-15" dirty="0">
                <a:latin typeface="Tahoma"/>
                <a:cs typeface="Tahoma"/>
              </a:rPr>
              <a:t>Welding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gun</a:t>
            </a:r>
            <a:endParaRPr sz="1900">
              <a:latin typeface="Tahoma"/>
              <a:cs typeface="Tahoma"/>
            </a:endParaRPr>
          </a:p>
          <a:p>
            <a:pPr marL="294640" marR="1944370" indent="-294640">
              <a:lnSpc>
                <a:spcPct val="100000"/>
              </a:lnSpc>
              <a:buAutoNum type="arabicPeriod"/>
              <a:tabLst>
                <a:tab pos="294640" algn="l"/>
              </a:tabLst>
            </a:pPr>
            <a:r>
              <a:rPr sz="1900" spc="-5" dirty="0">
                <a:latin typeface="Tahoma"/>
                <a:cs typeface="Tahoma"/>
              </a:rPr>
              <a:t>Auxiliary </a:t>
            </a:r>
            <a:r>
              <a:rPr sz="1900" dirty="0">
                <a:latin typeface="Tahoma"/>
                <a:cs typeface="Tahoma"/>
              </a:rPr>
              <a:t>devices </a:t>
            </a:r>
            <a:r>
              <a:rPr sz="1900" spc="-5" dirty="0">
                <a:latin typeface="Tahoma"/>
                <a:cs typeface="Tahoma"/>
              </a:rPr>
              <a:t>in</a:t>
            </a:r>
            <a:r>
              <a:rPr sz="1900" spc="-70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the  robotic</a:t>
            </a:r>
            <a:r>
              <a:rPr sz="1900" spc="-10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cell</a:t>
            </a:r>
            <a:endParaRPr sz="1900">
              <a:latin typeface="Tahoma"/>
              <a:cs typeface="Tahoma"/>
            </a:endParaRPr>
          </a:p>
          <a:p>
            <a:pPr marL="321310">
              <a:lnSpc>
                <a:spcPct val="100000"/>
              </a:lnSpc>
            </a:pPr>
            <a:r>
              <a:rPr sz="1900" spc="-5" dirty="0">
                <a:latin typeface="Tahoma"/>
                <a:cs typeface="Tahoma"/>
              </a:rPr>
              <a:t>(servo-controlled</a:t>
            </a:r>
            <a:r>
              <a:rPr sz="190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axes)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274320">
              <a:lnSpc>
                <a:spcPct val="100000"/>
              </a:lnSpc>
              <a:spcBef>
                <a:spcPts val="2035"/>
              </a:spcBef>
            </a:pPr>
            <a:r>
              <a:rPr sz="1900" spc="-5" dirty="0">
                <a:latin typeface="Tahoma"/>
                <a:cs typeface="Tahoma"/>
              </a:rPr>
              <a:t>SWIM = Spot </a:t>
            </a:r>
            <a:r>
              <a:rPr sz="1900" spc="-15" dirty="0">
                <a:latin typeface="Tahoma"/>
                <a:cs typeface="Tahoma"/>
              </a:rPr>
              <a:t>Welding </a:t>
            </a:r>
            <a:r>
              <a:rPr sz="1900" spc="-5" dirty="0">
                <a:latin typeface="Tahoma"/>
                <a:cs typeface="Tahoma"/>
              </a:rPr>
              <a:t>Integrated</a:t>
            </a:r>
            <a:r>
              <a:rPr sz="1900" spc="50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Module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5465" y="715584"/>
            <a:ext cx="267970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ABB </a:t>
            </a:r>
            <a:r>
              <a:rPr sz="3350" spc="15" dirty="0"/>
              <a:t>IRB</a:t>
            </a:r>
            <a:r>
              <a:rPr sz="3350" spc="-75" dirty="0"/>
              <a:t> </a:t>
            </a:r>
            <a:r>
              <a:rPr sz="3350" spc="15" dirty="0"/>
              <a:t>7600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24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2678176" y="1737360"/>
            <a:ext cx="5334000" cy="400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34420" y="6113662"/>
            <a:ext cx="301244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commercial 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video </a:t>
            </a:r>
            <a:r>
              <a:rPr sz="2100" dirty="0">
                <a:latin typeface="Tahoma"/>
                <a:cs typeface="Tahoma"/>
              </a:rPr>
              <a:t>by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ABB</a:t>
            </a:r>
            <a:endParaRPr sz="2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9571" y="660720"/>
            <a:ext cx="417957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Industrial</a:t>
            </a:r>
            <a:r>
              <a:rPr sz="3350" spc="-30" dirty="0"/>
              <a:t> </a:t>
            </a:r>
            <a:r>
              <a:rPr sz="3350" spc="10" dirty="0"/>
              <a:t>applications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25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2095344" y="1477655"/>
            <a:ext cx="6496685" cy="2600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9075" indent="-207010">
              <a:lnSpc>
                <a:spcPct val="100000"/>
              </a:lnSpc>
              <a:spcBef>
                <a:spcPts val="110"/>
              </a:spcBef>
              <a:buChar char="•"/>
              <a:tabLst>
                <a:tab pos="219710" algn="l"/>
              </a:tabLst>
            </a:pPr>
            <a:r>
              <a:rPr sz="2100" spc="5" dirty="0">
                <a:latin typeface="Tahoma"/>
                <a:cs typeface="Tahoma"/>
              </a:rPr>
              <a:t>manipulation</a:t>
            </a:r>
            <a:r>
              <a:rPr sz="2100" spc="-5" dirty="0">
                <a:latin typeface="Tahoma"/>
                <a:cs typeface="Tahoma"/>
              </a:rPr>
              <a:t> (pick-and-place)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buChar char="•"/>
              <a:tabLst>
                <a:tab pos="219710" algn="l"/>
              </a:tabLst>
            </a:pPr>
            <a:r>
              <a:rPr sz="2100" dirty="0">
                <a:latin typeface="Tahoma"/>
                <a:cs typeface="Tahoma"/>
              </a:rPr>
              <a:t>assembly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spcBef>
                <a:spcPts val="25"/>
              </a:spcBef>
              <a:buChar char="•"/>
              <a:tabLst>
                <a:tab pos="219710" algn="l"/>
              </a:tabLst>
            </a:pPr>
            <a:r>
              <a:rPr sz="2100" spc="-10" dirty="0">
                <a:latin typeface="Tahoma"/>
                <a:cs typeface="Tahoma"/>
              </a:rPr>
              <a:t>spray </a:t>
            </a:r>
            <a:r>
              <a:rPr sz="2100" dirty="0">
                <a:latin typeface="Tahoma"/>
                <a:cs typeface="Tahoma"/>
              </a:rPr>
              <a:t>painting and </a:t>
            </a:r>
            <a:r>
              <a:rPr sz="2100" spc="5" dirty="0">
                <a:latin typeface="Tahoma"/>
                <a:cs typeface="Tahoma"/>
              </a:rPr>
              <a:t>coating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spcBef>
                <a:spcPts val="25"/>
              </a:spcBef>
              <a:buChar char="•"/>
              <a:tabLst>
                <a:tab pos="219710" algn="l"/>
              </a:tabLst>
            </a:pPr>
            <a:r>
              <a:rPr sz="2100" dirty="0">
                <a:latin typeface="Tahoma"/>
                <a:cs typeface="Tahoma"/>
              </a:rPr>
              <a:t>arc </a:t>
            </a:r>
            <a:r>
              <a:rPr sz="2100" spc="5" dirty="0">
                <a:latin typeface="Tahoma"/>
                <a:cs typeface="Tahoma"/>
              </a:rPr>
              <a:t>welding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buChar char="•"/>
              <a:tabLst>
                <a:tab pos="219710" algn="l"/>
              </a:tabLst>
            </a:pPr>
            <a:r>
              <a:rPr sz="2100" dirty="0">
                <a:latin typeface="Tahoma"/>
                <a:cs typeface="Tahoma"/>
              </a:rPr>
              <a:t>spot welding </a:t>
            </a:r>
            <a:r>
              <a:rPr sz="2100" spc="5" dirty="0">
                <a:latin typeface="Tahoma"/>
                <a:cs typeface="Tahoma"/>
              </a:rPr>
              <a:t>with </a:t>
            </a:r>
            <a:r>
              <a:rPr sz="2100" dirty="0">
                <a:latin typeface="Tahoma"/>
                <a:cs typeface="Tahoma"/>
              </a:rPr>
              <a:t>pneumatic </a:t>
            </a:r>
            <a:r>
              <a:rPr sz="2100" spc="5" dirty="0">
                <a:latin typeface="Tahoma"/>
                <a:cs typeface="Tahoma"/>
              </a:rPr>
              <a:t>or </a:t>
            </a:r>
            <a:r>
              <a:rPr sz="2100" dirty="0">
                <a:latin typeface="Tahoma"/>
                <a:cs typeface="Tahoma"/>
              </a:rPr>
              <a:t>servo-controlled</a:t>
            </a:r>
            <a:r>
              <a:rPr sz="2100" spc="6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gun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spcBef>
                <a:spcPts val="25"/>
              </a:spcBef>
              <a:buChar char="•"/>
              <a:tabLst>
                <a:tab pos="219710" algn="l"/>
              </a:tabLst>
            </a:pPr>
            <a:r>
              <a:rPr sz="2100" dirty="0">
                <a:latin typeface="Tahoma"/>
                <a:cs typeface="Tahoma"/>
              </a:rPr>
              <a:t>laser cutting and</a:t>
            </a:r>
            <a:r>
              <a:rPr sz="2100" spc="-1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welding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spcBef>
                <a:spcPts val="20"/>
              </a:spcBef>
              <a:buChar char="•"/>
              <a:tabLst>
                <a:tab pos="219710" algn="l"/>
              </a:tabLst>
            </a:pPr>
            <a:r>
              <a:rPr sz="2100" dirty="0">
                <a:latin typeface="Tahoma"/>
                <a:cs typeface="Tahoma"/>
              </a:rPr>
              <a:t>gluing and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sealing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buChar char="•"/>
              <a:tabLst>
                <a:tab pos="219710" algn="l"/>
              </a:tabLst>
            </a:pPr>
            <a:r>
              <a:rPr sz="2100" dirty="0">
                <a:latin typeface="Tahoma"/>
                <a:cs typeface="Tahoma"/>
              </a:rPr>
              <a:t>mechanical finishing operations (deburring,</a:t>
            </a:r>
            <a:r>
              <a:rPr sz="2100" spc="4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grinding)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9078" y="4202944"/>
            <a:ext cx="9361000" cy="2383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536" y="660720"/>
            <a:ext cx="7115809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A </a:t>
            </a:r>
            <a:r>
              <a:rPr sz="3350" spc="15" dirty="0"/>
              <a:t>day in the </a:t>
            </a:r>
            <a:r>
              <a:rPr sz="3350" spc="10" dirty="0"/>
              <a:t>life of an industrial robot</a:t>
            </a:r>
            <a:endParaRPr sz="335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26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236260" y="1492895"/>
            <a:ext cx="543623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9075" indent="-207010">
              <a:lnSpc>
                <a:spcPct val="100000"/>
              </a:lnSpc>
              <a:spcBef>
                <a:spcPts val="110"/>
              </a:spcBef>
              <a:buChar char="•"/>
              <a:tabLst>
                <a:tab pos="219710" algn="l"/>
              </a:tabLst>
            </a:pPr>
            <a:r>
              <a:rPr sz="2100" spc="-5" dirty="0">
                <a:latin typeface="Tahoma"/>
                <a:cs typeface="Tahoma"/>
              </a:rPr>
              <a:t>At </a:t>
            </a:r>
            <a:r>
              <a:rPr sz="2100" spc="5" dirty="0">
                <a:latin typeface="Tahoma"/>
                <a:cs typeface="Tahoma"/>
              </a:rPr>
              <a:t>BMW car </a:t>
            </a:r>
            <a:r>
              <a:rPr sz="2100" dirty="0">
                <a:latin typeface="Tahoma"/>
                <a:cs typeface="Tahoma"/>
              </a:rPr>
              <a:t>production </a:t>
            </a:r>
            <a:r>
              <a:rPr sz="2100" spc="5" dirty="0">
                <a:latin typeface="Tahoma"/>
                <a:cs typeface="Tahoma"/>
              </a:rPr>
              <a:t>line </a:t>
            </a:r>
            <a:r>
              <a:rPr sz="2100" spc="10" dirty="0">
                <a:latin typeface="Tahoma"/>
                <a:cs typeface="Tahoma"/>
              </a:rPr>
              <a:t>with </a:t>
            </a:r>
            <a:r>
              <a:rPr sz="2100" spc="5" dirty="0">
                <a:latin typeface="Tahoma"/>
                <a:cs typeface="Tahoma"/>
              </a:rPr>
              <a:t>ABB</a:t>
            </a:r>
            <a:r>
              <a:rPr sz="2100" spc="-2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robots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0639" y="1923288"/>
            <a:ext cx="4632960" cy="2609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8448" y="4648200"/>
            <a:ext cx="4657344" cy="2624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20840" y="4055185"/>
            <a:ext cx="655955" cy="9156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000"/>
              </a:lnSpc>
              <a:spcBef>
                <a:spcPts val="95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eo  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6537" y="2745623"/>
            <a:ext cx="1727835" cy="861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p</a:t>
            </a:r>
            <a:r>
              <a:rPr sz="2100" spc="5" dirty="0">
                <a:latin typeface="Tahoma"/>
                <a:cs typeface="Tahoma"/>
              </a:rPr>
              <a:t>ic</a:t>
            </a:r>
            <a:r>
              <a:rPr sz="2100" spc="-90" dirty="0">
                <a:latin typeface="Tahoma"/>
                <a:cs typeface="Tahoma"/>
              </a:rPr>
              <a:t>k</a:t>
            </a:r>
            <a:r>
              <a:rPr sz="2100" spc="-20" dirty="0">
                <a:latin typeface="Tahoma"/>
                <a:cs typeface="Tahoma"/>
              </a:rPr>
              <a:t>-</a:t>
            </a:r>
            <a:r>
              <a:rPr sz="2100" spc="5" dirty="0">
                <a:latin typeface="Tahoma"/>
                <a:cs typeface="Tahoma"/>
              </a:rPr>
              <a:t>a</a:t>
            </a:r>
            <a:r>
              <a:rPr sz="2100" dirty="0">
                <a:latin typeface="Tahoma"/>
                <a:cs typeface="Tahoma"/>
              </a:rPr>
              <a:t>nd-p</a:t>
            </a:r>
            <a:r>
              <a:rPr sz="2100" spc="5" dirty="0">
                <a:latin typeface="Tahoma"/>
                <a:cs typeface="Tahoma"/>
              </a:rPr>
              <a:t>lace</a:t>
            </a:r>
            <a:endParaRPr sz="2100">
              <a:latin typeface="Tahoma"/>
              <a:cs typeface="Tahoma"/>
            </a:endParaRPr>
          </a:p>
          <a:p>
            <a:pPr marL="52705" marR="45085" algn="ctr">
              <a:lnSpc>
                <a:spcPct val="101800"/>
              </a:lnSpc>
              <a:spcBef>
                <a:spcPts val="10"/>
              </a:spcBef>
            </a:pPr>
            <a:r>
              <a:rPr sz="1650" spc="15" dirty="0">
                <a:latin typeface="Tahoma"/>
                <a:cs typeface="Tahoma"/>
              </a:rPr>
              <a:t>with</a:t>
            </a:r>
            <a:r>
              <a:rPr sz="1650" spc="-80" dirty="0">
                <a:latin typeface="Tahoma"/>
                <a:cs typeface="Tahoma"/>
              </a:rPr>
              <a:t> </a:t>
            </a:r>
            <a:r>
              <a:rPr sz="1650" spc="15" dirty="0">
                <a:latin typeface="Tahoma"/>
                <a:cs typeface="Tahoma"/>
              </a:rPr>
              <a:t>end-effector  to </a:t>
            </a:r>
            <a:r>
              <a:rPr sz="1650" spc="10" dirty="0">
                <a:latin typeface="Tahoma"/>
                <a:cs typeface="Tahoma"/>
              </a:rPr>
              <a:t>reorient</a:t>
            </a:r>
            <a:r>
              <a:rPr sz="1650" spc="-20" dirty="0">
                <a:latin typeface="Tahoma"/>
                <a:cs typeface="Tahoma"/>
              </a:rPr>
              <a:t> </a:t>
            </a:r>
            <a:r>
              <a:rPr sz="1650" spc="10" dirty="0">
                <a:latin typeface="Tahoma"/>
                <a:cs typeface="Tahoma"/>
              </a:rPr>
              <a:t>part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6537" y="5491870"/>
            <a:ext cx="1727835" cy="864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5" dirty="0">
                <a:latin typeface="Tahoma"/>
                <a:cs typeface="Tahoma"/>
              </a:rPr>
              <a:t>pick-and-place</a:t>
            </a:r>
            <a:endParaRPr sz="2100">
              <a:latin typeface="Tahoma"/>
              <a:cs typeface="Tahoma"/>
            </a:endParaRPr>
          </a:p>
          <a:p>
            <a:pPr marL="142875" marR="136525" indent="92710">
              <a:lnSpc>
                <a:spcPct val="101800"/>
              </a:lnSpc>
              <a:spcBef>
                <a:spcPts val="30"/>
              </a:spcBef>
            </a:pPr>
            <a:r>
              <a:rPr sz="1650" spc="15" dirty="0">
                <a:latin typeface="Tahoma"/>
                <a:cs typeface="Tahoma"/>
              </a:rPr>
              <a:t>with support  to </a:t>
            </a:r>
            <a:r>
              <a:rPr sz="1650" spc="10" dirty="0">
                <a:latin typeface="Tahoma"/>
                <a:cs typeface="Tahoma"/>
              </a:rPr>
              <a:t>reorient</a:t>
            </a:r>
            <a:r>
              <a:rPr sz="1650" spc="-40" dirty="0">
                <a:latin typeface="Tahoma"/>
                <a:cs typeface="Tahoma"/>
              </a:rPr>
              <a:t> </a:t>
            </a:r>
            <a:r>
              <a:rPr sz="1650" spc="10" dirty="0">
                <a:latin typeface="Tahoma"/>
                <a:cs typeface="Tahoma"/>
              </a:rPr>
              <a:t>part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536" y="660720"/>
            <a:ext cx="7115809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A </a:t>
            </a:r>
            <a:r>
              <a:rPr sz="3350" spc="15" dirty="0"/>
              <a:t>day in the </a:t>
            </a:r>
            <a:r>
              <a:rPr sz="3350" spc="10" dirty="0"/>
              <a:t>life of an industrial robot</a:t>
            </a:r>
            <a:endParaRPr sz="335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27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297335" y="3866209"/>
            <a:ext cx="655955" cy="9156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000"/>
              </a:lnSpc>
              <a:spcBef>
                <a:spcPts val="95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eo  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67645" y="2449967"/>
            <a:ext cx="1868805" cy="861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10"/>
              </a:spcBef>
            </a:pPr>
            <a:r>
              <a:rPr sz="2100" spc="-5" dirty="0">
                <a:latin typeface="Tahoma"/>
                <a:cs typeface="Tahoma"/>
              </a:rPr>
              <a:t>pick-and-place</a:t>
            </a:r>
            <a:endParaRPr sz="2100">
              <a:latin typeface="Tahoma"/>
              <a:cs typeface="Tahoma"/>
            </a:endParaRPr>
          </a:p>
          <a:p>
            <a:pPr marL="12700" marR="5080" indent="161290">
              <a:lnSpc>
                <a:spcPct val="101800"/>
              </a:lnSpc>
              <a:spcBef>
                <a:spcPts val="10"/>
              </a:spcBef>
            </a:pPr>
            <a:r>
              <a:rPr sz="1650" spc="10" dirty="0">
                <a:latin typeface="Tahoma"/>
                <a:cs typeface="Tahoma"/>
              </a:rPr>
              <a:t>heavy </a:t>
            </a:r>
            <a:r>
              <a:rPr sz="1650" spc="15" dirty="0">
                <a:latin typeface="Tahoma"/>
                <a:cs typeface="Tahoma"/>
              </a:rPr>
              <a:t>parts and  </a:t>
            </a:r>
            <a:r>
              <a:rPr sz="1650" spc="20" dirty="0">
                <a:latin typeface="Tahoma"/>
                <a:cs typeface="Tahoma"/>
              </a:rPr>
              <a:t>human</a:t>
            </a:r>
            <a:r>
              <a:rPr sz="1650" spc="-40" dirty="0">
                <a:latin typeface="Tahoma"/>
                <a:cs typeface="Tahoma"/>
              </a:rPr>
              <a:t> </a:t>
            </a:r>
            <a:r>
              <a:rPr sz="1650" spc="10" dirty="0">
                <a:latin typeface="Tahoma"/>
                <a:cs typeface="Tahoma"/>
              </a:rPr>
              <a:t>intervention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5701" y="5403477"/>
            <a:ext cx="1750060" cy="1315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metal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cutting</a:t>
            </a:r>
            <a:endParaRPr sz="2100">
              <a:latin typeface="Tahoma"/>
              <a:cs typeface="Tahoma"/>
            </a:endParaRPr>
          </a:p>
          <a:p>
            <a:pPr marL="12700" marR="5080" indent="-1270" algn="ctr">
              <a:lnSpc>
                <a:spcPct val="98200"/>
              </a:lnSpc>
              <a:spcBef>
                <a:spcPts val="80"/>
              </a:spcBef>
            </a:pPr>
            <a:r>
              <a:rPr sz="1650" spc="20" dirty="0">
                <a:latin typeface="Tahoma"/>
                <a:cs typeface="Tahoma"/>
              </a:rPr>
              <a:t>on </a:t>
            </a:r>
            <a:r>
              <a:rPr sz="1650" spc="15" dirty="0">
                <a:latin typeface="Tahoma"/>
                <a:cs typeface="Tahoma"/>
              </a:rPr>
              <a:t>a supporting  machine with</a:t>
            </a:r>
            <a:r>
              <a:rPr sz="1650" spc="-60" dirty="0">
                <a:latin typeface="Tahoma"/>
                <a:cs typeface="Tahoma"/>
              </a:rPr>
              <a:t> </a:t>
            </a:r>
            <a:r>
              <a:rPr sz="1650" spc="10" dirty="0">
                <a:latin typeface="Tahoma"/>
                <a:cs typeface="Tahoma"/>
              </a:rPr>
              <a:t>dofs  </a:t>
            </a:r>
            <a:r>
              <a:rPr sz="1550" i="1" spc="-35" dirty="0">
                <a:solidFill>
                  <a:srgbClr val="7F7F7F"/>
                </a:solidFill>
                <a:latin typeface="Tahoma"/>
                <a:cs typeface="Tahoma"/>
              </a:rPr>
              <a:t>(video </a:t>
            </a:r>
            <a:r>
              <a:rPr sz="1550" i="1" spc="-40" dirty="0">
                <a:solidFill>
                  <a:srgbClr val="7F7F7F"/>
                </a:solidFill>
                <a:latin typeface="Tahoma"/>
                <a:cs typeface="Tahoma"/>
              </a:rPr>
              <a:t>speeded </a:t>
            </a:r>
            <a:r>
              <a:rPr sz="1550" i="1" spc="-45" dirty="0">
                <a:solidFill>
                  <a:srgbClr val="7F7F7F"/>
                </a:solidFill>
                <a:latin typeface="Tahoma"/>
                <a:cs typeface="Tahoma"/>
              </a:rPr>
              <a:t>up  </a:t>
            </a:r>
            <a:r>
              <a:rPr sz="1550" i="1" spc="-30" dirty="0">
                <a:solidFill>
                  <a:srgbClr val="7F7F7F"/>
                </a:solidFill>
                <a:latin typeface="Tahoma"/>
                <a:cs typeface="Tahoma"/>
              </a:rPr>
              <a:t>at </a:t>
            </a:r>
            <a:r>
              <a:rPr sz="1550" i="1" spc="-45" dirty="0">
                <a:solidFill>
                  <a:srgbClr val="7F7F7F"/>
                </a:solidFill>
                <a:latin typeface="Tahoma"/>
                <a:cs typeface="Tahoma"/>
              </a:rPr>
              <a:t>some</a:t>
            </a:r>
            <a:r>
              <a:rPr sz="1550" i="1" spc="-55" dirty="0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sz="1550" i="1" spc="-35" dirty="0">
                <a:solidFill>
                  <a:srgbClr val="7F7F7F"/>
                </a:solidFill>
                <a:latin typeface="Tahoma"/>
                <a:cs typeface="Tahoma"/>
              </a:rPr>
              <a:t>point)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62479" y="1469136"/>
            <a:ext cx="5145024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62479" y="4422647"/>
            <a:ext cx="5138928" cy="2892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536" y="660720"/>
            <a:ext cx="7115809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A </a:t>
            </a:r>
            <a:r>
              <a:rPr sz="3350" spc="15" dirty="0"/>
              <a:t>day in the </a:t>
            </a:r>
            <a:r>
              <a:rPr sz="3350" spc="10" dirty="0"/>
              <a:t>life of an industrial robot</a:t>
            </a:r>
            <a:endParaRPr sz="335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28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337605" y="3866209"/>
            <a:ext cx="655955" cy="9156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000"/>
              </a:lnSpc>
              <a:spcBef>
                <a:spcPts val="95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eo  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0100" y="2590175"/>
            <a:ext cx="1655445" cy="6051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glue</a:t>
            </a:r>
            <a:r>
              <a:rPr sz="2100" spc="-2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deposit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spc="15" dirty="0">
                <a:latin typeface="Tahoma"/>
                <a:cs typeface="Tahoma"/>
              </a:rPr>
              <a:t>(on </a:t>
            </a:r>
            <a:r>
              <a:rPr sz="1650" spc="10" dirty="0">
                <a:latin typeface="Tahoma"/>
                <a:cs typeface="Tahoma"/>
              </a:rPr>
              <a:t>fancy</a:t>
            </a:r>
            <a:r>
              <a:rPr sz="1650" spc="-55" dirty="0">
                <a:latin typeface="Tahoma"/>
                <a:cs typeface="Tahoma"/>
              </a:rPr>
              <a:t> </a:t>
            </a:r>
            <a:r>
              <a:rPr sz="1650" spc="15" dirty="0">
                <a:latin typeface="Tahoma"/>
                <a:cs typeface="Tahoma"/>
              </a:rPr>
              <a:t>paths!)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71237" y="5263271"/>
            <a:ext cx="1795780" cy="11842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33655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cooperation </a:t>
            </a:r>
            <a:r>
              <a:rPr sz="2100" spc="5" dirty="0">
                <a:latin typeface="Tahoma"/>
                <a:cs typeface="Tahoma"/>
              </a:rPr>
              <a:t>of  multiple</a:t>
            </a:r>
            <a:r>
              <a:rPr sz="2100" spc="-7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robots</a:t>
            </a:r>
            <a:endParaRPr sz="2100">
              <a:latin typeface="Tahoma"/>
              <a:cs typeface="Tahoma"/>
            </a:endParaRPr>
          </a:p>
          <a:p>
            <a:pPr marL="36195" marR="29845" indent="50800">
              <a:lnSpc>
                <a:spcPts val="2039"/>
              </a:lnSpc>
              <a:spcBef>
                <a:spcPts val="60"/>
              </a:spcBef>
            </a:pPr>
            <a:r>
              <a:rPr sz="1650" spc="10" dirty="0">
                <a:latin typeface="Tahoma"/>
                <a:cs typeface="Tahoma"/>
              </a:rPr>
              <a:t>for handling </a:t>
            </a:r>
            <a:r>
              <a:rPr sz="1650" spc="15" dirty="0">
                <a:latin typeface="Tahoma"/>
                <a:cs typeface="Tahoma"/>
              </a:rPr>
              <a:t>and  </a:t>
            </a:r>
            <a:r>
              <a:rPr sz="1650" spc="10" dirty="0">
                <a:latin typeface="Tahoma"/>
                <a:cs typeface="Tahoma"/>
              </a:rPr>
              <a:t>sealing </a:t>
            </a:r>
            <a:r>
              <a:rPr sz="1650" spc="15" dirty="0">
                <a:latin typeface="Tahoma"/>
                <a:cs typeface="Tahoma"/>
              </a:rPr>
              <a:t>a </a:t>
            </a:r>
            <a:r>
              <a:rPr sz="1650" spc="10" dirty="0">
                <a:latin typeface="Tahoma"/>
                <a:cs typeface="Tahoma"/>
              </a:rPr>
              <a:t>car</a:t>
            </a:r>
            <a:r>
              <a:rPr sz="1650" spc="-45" dirty="0">
                <a:latin typeface="Tahoma"/>
                <a:cs typeface="Tahoma"/>
              </a:rPr>
              <a:t> </a:t>
            </a:r>
            <a:r>
              <a:rPr sz="1650" spc="20" dirty="0">
                <a:latin typeface="Tahoma"/>
                <a:cs typeface="Tahoma"/>
              </a:rPr>
              <a:t>body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17344" y="1450847"/>
            <a:ext cx="5184648" cy="2919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7344" y="4431791"/>
            <a:ext cx="5184648" cy="2919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536" y="660720"/>
            <a:ext cx="7115809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A </a:t>
            </a:r>
            <a:r>
              <a:rPr sz="3350" spc="15" dirty="0"/>
              <a:t>day in the </a:t>
            </a:r>
            <a:r>
              <a:rPr sz="3350" spc="10" dirty="0"/>
              <a:t>life of an industrial robot</a:t>
            </a:r>
            <a:endParaRPr sz="335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29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337605" y="3866209"/>
            <a:ext cx="655955" cy="9156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000"/>
              </a:lnSpc>
              <a:spcBef>
                <a:spcPts val="95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eo  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3147" y="2590175"/>
            <a:ext cx="2071370" cy="861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coating</a:t>
            </a:r>
            <a:r>
              <a:rPr sz="2100" spc="-25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parts</a:t>
            </a:r>
            <a:endParaRPr sz="2100">
              <a:latin typeface="Tahoma"/>
              <a:cs typeface="Tahoma"/>
            </a:endParaRPr>
          </a:p>
          <a:p>
            <a:pPr marL="12700" marR="5080" algn="ctr">
              <a:lnSpc>
                <a:spcPct val="101800"/>
              </a:lnSpc>
              <a:spcBef>
                <a:spcPts val="10"/>
              </a:spcBef>
            </a:pPr>
            <a:r>
              <a:rPr sz="1650" spc="10" dirty="0">
                <a:latin typeface="Tahoma"/>
                <a:cs typeface="Tahoma"/>
              </a:rPr>
              <a:t>for rust </a:t>
            </a:r>
            <a:r>
              <a:rPr sz="1650" spc="15" dirty="0">
                <a:latin typeface="Tahoma"/>
                <a:cs typeface="Tahoma"/>
              </a:rPr>
              <a:t>and</a:t>
            </a:r>
            <a:r>
              <a:rPr sz="1650" spc="-45" dirty="0">
                <a:latin typeface="Tahoma"/>
                <a:cs typeface="Tahoma"/>
              </a:rPr>
              <a:t> </a:t>
            </a:r>
            <a:r>
              <a:rPr sz="1650" spc="15" dirty="0">
                <a:latin typeface="Tahoma"/>
                <a:cs typeface="Tahoma"/>
              </a:rPr>
              <a:t>corrosion  protection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2682" y="5662558"/>
            <a:ext cx="169227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10" dirty="0">
                <a:latin typeface="Tahoma"/>
                <a:cs typeface="Tahoma"/>
              </a:rPr>
              <a:t>spray</a:t>
            </a:r>
            <a:r>
              <a:rPr sz="2100" spc="-4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painting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8304" y="1475232"/>
            <a:ext cx="5096256" cy="2868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8304" y="4404359"/>
            <a:ext cx="5096256" cy="2868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69404" y="715584"/>
            <a:ext cx="175323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Robots</a:t>
            </a:r>
            <a:r>
              <a:rPr sz="3350" spc="-70" dirty="0"/>
              <a:t> </a:t>
            </a:r>
            <a:r>
              <a:rPr sz="3350" spc="5" dirty="0"/>
              <a:t>!!</a:t>
            </a:r>
            <a:endParaRPr sz="335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3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4330138" y="5655383"/>
            <a:ext cx="1893570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1815" marR="5080" indent="-539750">
              <a:lnSpc>
                <a:spcPct val="110500"/>
              </a:lnSpc>
              <a:spcBef>
                <a:spcPts val="95"/>
              </a:spcBef>
            </a:pPr>
            <a:r>
              <a:rPr sz="2100" dirty="0">
                <a:latin typeface="Tahoma"/>
                <a:cs typeface="Tahoma"/>
              </a:rPr>
              <a:t>Waseda</a:t>
            </a:r>
            <a:r>
              <a:rPr sz="2100" spc="-5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WAM-8  (1984)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3267" y="2030792"/>
            <a:ext cx="2521882" cy="3560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0695" y="2052614"/>
            <a:ext cx="2839006" cy="3491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34428" y="5658431"/>
            <a:ext cx="1259205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0" marR="5080" indent="-222885">
              <a:lnSpc>
                <a:spcPct val="110500"/>
              </a:lnSpc>
              <a:spcBef>
                <a:spcPts val="95"/>
              </a:spcBef>
            </a:pPr>
            <a:r>
              <a:rPr sz="2100" spc="5" dirty="0">
                <a:latin typeface="Tahoma"/>
                <a:cs typeface="Tahoma"/>
              </a:rPr>
              <a:t>Comau</a:t>
            </a:r>
            <a:r>
              <a:rPr sz="2100" spc="-9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H4  </a:t>
            </a:r>
            <a:r>
              <a:rPr sz="2100" dirty="0">
                <a:latin typeface="Tahoma"/>
                <a:cs typeface="Tahoma"/>
              </a:rPr>
              <a:t>(1995)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60526" y="2473952"/>
            <a:ext cx="3078946" cy="23131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04998" y="4939106"/>
            <a:ext cx="1394460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2895" marR="5080" indent="-290830">
              <a:lnSpc>
                <a:spcPct val="110500"/>
              </a:lnSpc>
              <a:spcBef>
                <a:spcPts val="95"/>
              </a:spcBef>
            </a:pPr>
            <a:r>
              <a:rPr sz="2100" spc="5" dirty="0">
                <a:latin typeface="Tahoma"/>
                <a:cs typeface="Tahoma"/>
              </a:rPr>
              <a:t>Spirit</a:t>
            </a:r>
            <a:r>
              <a:rPr sz="2100" spc="-80" dirty="0">
                <a:latin typeface="Tahoma"/>
                <a:cs typeface="Tahoma"/>
              </a:rPr>
              <a:t> </a:t>
            </a:r>
            <a:r>
              <a:rPr sz="2100" spc="-10" dirty="0">
                <a:latin typeface="Tahoma"/>
                <a:cs typeface="Tahoma"/>
              </a:rPr>
              <a:t>Rover  </a:t>
            </a:r>
            <a:r>
              <a:rPr sz="2100" dirty="0">
                <a:latin typeface="Tahoma"/>
                <a:cs typeface="Tahoma"/>
              </a:rPr>
              <a:t>(2002)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536" y="660720"/>
            <a:ext cx="7115809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A </a:t>
            </a:r>
            <a:r>
              <a:rPr sz="3350" spc="15" dirty="0"/>
              <a:t>day in the </a:t>
            </a:r>
            <a:r>
              <a:rPr sz="3350" spc="10" dirty="0"/>
              <a:t>life of an industrial robot</a:t>
            </a:r>
            <a:endParaRPr sz="335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30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337605" y="3866209"/>
            <a:ext cx="655955" cy="9156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000"/>
              </a:lnSpc>
              <a:spcBef>
                <a:spcPts val="95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eo  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5700" y="2590175"/>
            <a:ext cx="2106930" cy="6051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hood</a:t>
            </a:r>
            <a:r>
              <a:rPr sz="2100" spc="-3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deburring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650" spc="15" dirty="0">
                <a:latin typeface="Tahoma"/>
                <a:cs typeface="Tahoma"/>
              </a:rPr>
              <a:t>with a suspended</a:t>
            </a:r>
            <a:r>
              <a:rPr sz="1650" spc="-45" dirty="0">
                <a:latin typeface="Tahoma"/>
                <a:cs typeface="Tahoma"/>
              </a:rPr>
              <a:t> </a:t>
            </a:r>
            <a:r>
              <a:rPr sz="1650" spc="15" dirty="0">
                <a:latin typeface="Tahoma"/>
                <a:cs typeface="Tahoma"/>
              </a:rPr>
              <a:t>tool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1669" y="5540638"/>
            <a:ext cx="2314575" cy="6083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test</a:t>
            </a:r>
            <a:r>
              <a:rPr sz="2100" spc="-5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measurements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650" spc="15" dirty="0">
                <a:latin typeface="Tahoma"/>
                <a:cs typeface="Tahoma"/>
              </a:rPr>
              <a:t>with assembly </a:t>
            </a:r>
            <a:r>
              <a:rPr sz="1650" spc="20" dirty="0">
                <a:latin typeface="Tahoma"/>
                <a:cs typeface="Tahoma"/>
              </a:rPr>
              <a:t>on </a:t>
            </a:r>
            <a:r>
              <a:rPr sz="1650" spc="15" dirty="0">
                <a:latin typeface="Tahoma"/>
                <a:cs typeface="Tahoma"/>
              </a:rPr>
              <a:t>a</a:t>
            </a:r>
            <a:r>
              <a:rPr sz="1650" spc="-70" dirty="0">
                <a:latin typeface="Tahoma"/>
                <a:cs typeface="Tahoma"/>
              </a:rPr>
              <a:t> </a:t>
            </a:r>
            <a:r>
              <a:rPr sz="1650" spc="20" dirty="0">
                <a:latin typeface="Tahoma"/>
                <a:cs typeface="Tahoma"/>
              </a:rPr>
              <a:t>AGV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0767" y="1472183"/>
            <a:ext cx="5099304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92960" y="4425696"/>
            <a:ext cx="5102351" cy="28712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5934" y="700368"/>
            <a:ext cx="737362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a robot should do and what cannot</a:t>
            </a:r>
            <a:r>
              <a:rPr spc="70" dirty="0"/>
              <a:t> </a:t>
            </a:r>
            <a:r>
              <a:rPr dirty="0"/>
              <a:t>do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31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666445" y="1727591"/>
            <a:ext cx="65595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9569" y="5040767"/>
            <a:ext cx="1969770" cy="861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10"/>
              </a:spcBef>
            </a:pPr>
            <a:r>
              <a:rPr sz="2100" spc="-10" dirty="0">
                <a:latin typeface="Tahoma"/>
                <a:cs typeface="Tahoma"/>
              </a:rPr>
              <a:t>spray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painting</a:t>
            </a:r>
            <a:endParaRPr sz="2100">
              <a:latin typeface="Tahoma"/>
              <a:cs typeface="Tahoma"/>
            </a:endParaRPr>
          </a:p>
          <a:p>
            <a:pPr marL="12700" marR="5080" indent="272415">
              <a:lnSpc>
                <a:spcPct val="101800"/>
              </a:lnSpc>
              <a:spcBef>
                <a:spcPts val="10"/>
              </a:spcBef>
            </a:pPr>
            <a:r>
              <a:rPr sz="1650" spc="10" dirty="0">
                <a:latin typeface="Tahoma"/>
                <a:cs typeface="Tahoma"/>
              </a:rPr>
              <a:t>very unhealthy  for </a:t>
            </a:r>
            <a:r>
              <a:rPr sz="1650" spc="20" dirty="0">
                <a:latin typeface="Tahoma"/>
                <a:cs typeface="Tahoma"/>
              </a:rPr>
              <a:t>human</a:t>
            </a:r>
            <a:r>
              <a:rPr sz="1650" spc="-30" dirty="0">
                <a:latin typeface="Tahoma"/>
                <a:cs typeface="Tahoma"/>
              </a:rPr>
              <a:t> </a:t>
            </a:r>
            <a:r>
              <a:rPr sz="1650" spc="10" dirty="0">
                <a:latin typeface="Tahoma"/>
                <a:cs typeface="Tahoma"/>
              </a:rPr>
              <a:t>operators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2785" y="5025527"/>
            <a:ext cx="2348865" cy="9251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0975" marR="5080" indent="-16891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assembly </a:t>
            </a:r>
            <a:r>
              <a:rPr sz="2100" spc="5" dirty="0">
                <a:latin typeface="Tahoma"/>
                <a:cs typeface="Tahoma"/>
              </a:rPr>
              <a:t>of </a:t>
            </a:r>
            <a:r>
              <a:rPr sz="2100" dirty="0">
                <a:latin typeface="Tahoma"/>
                <a:cs typeface="Tahoma"/>
              </a:rPr>
              <a:t>flexible  </a:t>
            </a:r>
            <a:r>
              <a:rPr sz="2100" spc="5" dirty="0">
                <a:latin typeface="Tahoma"/>
                <a:cs typeface="Tahoma"/>
              </a:rPr>
              <a:t>or </a:t>
            </a:r>
            <a:r>
              <a:rPr sz="2100" dirty="0">
                <a:latin typeface="Tahoma"/>
                <a:cs typeface="Tahoma"/>
              </a:rPr>
              <a:t>complex</a:t>
            </a:r>
            <a:r>
              <a:rPr sz="2100" spc="-3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parts</a:t>
            </a:r>
            <a:endParaRPr sz="2100">
              <a:latin typeface="Tahoma"/>
              <a:cs typeface="Tahoma"/>
            </a:endParaRPr>
          </a:p>
          <a:p>
            <a:pPr marL="84455">
              <a:lnSpc>
                <a:spcPct val="100000"/>
              </a:lnSpc>
              <a:spcBef>
                <a:spcPts val="45"/>
              </a:spcBef>
            </a:pPr>
            <a:r>
              <a:rPr sz="1650" spc="10" dirty="0">
                <a:latin typeface="Tahoma"/>
                <a:cs typeface="Tahoma"/>
              </a:rPr>
              <a:t>(here </a:t>
            </a:r>
            <a:r>
              <a:rPr sz="1650" spc="15" dirty="0">
                <a:latin typeface="Tahoma"/>
                <a:cs typeface="Tahoma"/>
              </a:rPr>
              <a:t>a </a:t>
            </a:r>
            <a:r>
              <a:rPr sz="1650" spc="10" dirty="0">
                <a:latin typeface="Tahoma"/>
                <a:cs typeface="Tahoma"/>
              </a:rPr>
              <a:t>car</a:t>
            </a:r>
            <a:r>
              <a:rPr sz="1650" spc="-30" dirty="0">
                <a:latin typeface="Tahoma"/>
                <a:cs typeface="Tahoma"/>
              </a:rPr>
              <a:t> </a:t>
            </a:r>
            <a:r>
              <a:rPr sz="1650" spc="15" dirty="0">
                <a:latin typeface="Tahoma"/>
                <a:cs typeface="Tahoma"/>
              </a:rPr>
              <a:t>dashboard)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27471" y="2112264"/>
            <a:ext cx="4678680" cy="2633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344" y="2112264"/>
            <a:ext cx="4681728" cy="2633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88166" y="1727591"/>
            <a:ext cx="65595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41529" y="1161351"/>
            <a:ext cx="871219" cy="541655"/>
          </a:xfrm>
          <a:custGeom>
            <a:avLst/>
            <a:gdLst/>
            <a:ahLst/>
            <a:cxnLst/>
            <a:rect l="l" t="t" r="r" b="b"/>
            <a:pathLst>
              <a:path w="871220" h="541655">
                <a:moveTo>
                  <a:pt x="0" y="204127"/>
                </a:moveTo>
                <a:lnTo>
                  <a:pt x="32324" y="132560"/>
                </a:lnTo>
                <a:lnTo>
                  <a:pt x="63383" y="76038"/>
                </a:lnTo>
                <a:lnTo>
                  <a:pt x="89707" y="40150"/>
                </a:lnTo>
                <a:lnTo>
                  <a:pt x="107827" y="30479"/>
                </a:lnTo>
                <a:lnTo>
                  <a:pt x="455202" y="173648"/>
                </a:lnTo>
                <a:lnTo>
                  <a:pt x="473322" y="163977"/>
                </a:lnTo>
                <a:lnTo>
                  <a:pt x="499646" y="128088"/>
                </a:lnTo>
                <a:lnTo>
                  <a:pt x="530704" y="71567"/>
                </a:lnTo>
                <a:lnTo>
                  <a:pt x="563029" y="0"/>
                </a:lnTo>
                <a:lnTo>
                  <a:pt x="535585" y="73578"/>
                </a:lnTo>
                <a:lnTo>
                  <a:pt x="517836" y="135585"/>
                </a:lnTo>
                <a:lnTo>
                  <a:pt x="511252" y="179610"/>
                </a:lnTo>
                <a:lnTo>
                  <a:pt x="517306" y="199243"/>
                </a:lnTo>
                <a:lnTo>
                  <a:pt x="864681" y="342412"/>
                </a:lnTo>
                <a:lnTo>
                  <a:pt x="870734" y="362045"/>
                </a:lnTo>
                <a:lnTo>
                  <a:pt x="864151" y="406070"/>
                </a:lnTo>
                <a:lnTo>
                  <a:pt x="846401" y="468077"/>
                </a:lnTo>
                <a:lnTo>
                  <a:pt x="818957" y="541656"/>
                </a:lnTo>
              </a:path>
            </a:pathLst>
          </a:custGeom>
          <a:ln w="302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1320000">
            <a:off x="8005035" y="1322237"/>
            <a:ext cx="646264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20"/>
              </a:lnSpc>
            </a:pPr>
            <a:r>
              <a:rPr sz="3100" i="1" spc="-90" dirty="0">
                <a:solidFill>
                  <a:srgbClr val="990000"/>
                </a:solidFill>
                <a:latin typeface="Tahoma"/>
                <a:cs typeface="Tahoma"/>
              </a:rPr>
              <a:t>ye</a:t>
            </a:r>
            <a:r>
              <a:rPr sz="3100" i="1" spc="-50" dirty="0">
                <a:solidFill>
                  <a:srgbClr val="990000"/>
                </a:solidFill>
                <a:latin typeface="Tahoma"/>
                <a:cs typeface="Tahoma"/>
              </a:rPr>
              <a:t>t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5487" y="6165658"/>
            <a:ext cx="3475354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30"/>
              </a:spcBef>
            </a:pPr>
            <a:r>
              <a:rPr sz="2200" i="1" spc="-80" dirty="0">
                <a:solidFill>
                  <a:srgbClr val="990000"/>
                </a:solidFill>
                <a:latin typeface="Cambria Math"/>
                <a:cs typeface="Cambria Math"/>
              </a:rPr>
              <a:t>⇒ </a:t>
            </a:r>
            <a:r>
              <a:rPr sz="2200" i="1" spc="-50" dirty="0">
                <a:solidFill>
                  <a:srgbClr val="990000"/>
                </a:solidFill>
                <a:latin typeface="Tahoma"/>
                <a:cs typeface="Tahoma"/>
              </a:rPr>
              <a:t>human-robot </a:t>
            </a:r>
            <a:r>
              <a:rPr sz="2200" i="1" spc="-40" dirty="0">
                <a:solidFill>
                  <a:srgbClr val="990000"/>
                </a:solidFill>
                <a:latin typeface="Tahoma"/>
                <a:cs typeface="Tahoma"/>
              </a:rPr>
              <a:t>collaboration  </a:t>
            </a:r>
            <a:r>
              <a:rPr sz="2200" i="1" spc="-45" dirty="0">
                <a:solidFill>
                  <a:srgbClr val="990000"/>
                </a:solidFill>
                <a:latin typeface="Tahoma"/>
                <a:cs typeface="Tahoma"/>
              </a:rPr>
              <a:t>(co-bots </a:t>
            </a:r>
            <a:r>
              <a:rPr sz="2200" i="1" spc="-40" dirty="0">
                <a:solidFill>
                  <a:srgbClr val="990000"/>
                </a:solidFill>
                <a:latin typeface="Tahoma"/>
                <a:cs typeface="Tahoma"/>
              </a:rPr>
              <a:t>or</a:t>
            </a:r>
            <a:r>
              <a:rPr sz="2200" i="1" spc="-30" dirty="0">
                <a:solidFill>
                  <a:srgbClr val="990000"/>
                </a:solidFill>
                <a:latin typeface="Tahoma"/>
                <a:cs typeface="Tahoma"/>
              </a:rPr>
              <a:t> </a:t>
            </a:r>
            <a:r>
              <a:rPr sz="2200" i="1" spc="-50" dirty="0">
                <a:solidFill>
                  <a:srgbClr val="990000"/>
                </a:solidFill>
                <a:latin typeface="Tahoma"/>
                <a:cs typeface="Tahoma"/>
              </a:rPr>
              <a:t>co-workers)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2505" y="660720"/>
            <a:ext cx="279971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Plasma</a:t>
            </a:r>
            <a:r>
              <a:rPr sz="3350" spc="-40" dirty="0"/>
              <a:t> </a:t>
            </a:r>
            <a:r>
              <a:rPr sz="3350" spc="10" dirty="0"/>
              <a:t>cutting</a:t>
            </a:r>
            <a:endParaRPr sz="335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32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9404944" y="1651391"/>
            <a:ext cx="65595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8882" y="6226438"/>
            <a:ext cx="7889240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86560" marR="5080" indent="-1674495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small KUKA </a:t>
            </a:r>
            <a:r>
              <a:rPr sz="2100" dirty="0">
                <a:latin typeface="Tahoma"/>
                <a:cs typeface="Tahoma"/>
              </a:rPr>
              <a:t>robot used </a:t>
            </a:r>
            <a:r>
              <a:rPr sz="2100" spc="-5" dirty="0">
                <a:latin typeface="Tahoma"/>
                <a:cs typeface="Tahoma"/>
              </a:rPr>
              <a:t>for </a:t>
            </a:r>
            <a:r>
              <a:rPr sz="2100" dirty="0">
                <a:latin typeface="Tahoma"/>
                <a:cs typeface="Tahoma"/>
              </a:rPr>
              <a:t>plasma cutting </a:t>
            </a:r>
            <a:r>
              <a:rPr sz="2100" spc="5" dirty="0">
                <a:latin typeface="Tahoma"/>
                <a:cs typeface="Tahoma"/>
              </a:rPr>
              <a:t>of a </a:t>
            </a:r>
            <a:r>
              <a:rPr sz="2100" dirty="0">
                <a:latin typeface="Tahoma"/>
                <a:cs typeface="Tahoma"/>
              </a:rPr>
              <a:t>stainless steel </a:t>
            </a:r>
            <a:r>
              <a:rPr sz="2100" spc="5" dirty="0">
                <a:latin typeface="Tahoma"/>
                <a:cs typeface="Tahoma"/>
              </a:rPr>
              <a:t>toilet  </a:t>
            </a:r>
            <a:r>
              <a:rPr sz="2100" dirty="0">
                <a:latin typeface="Tahoma"/>
                <a:cs typeface="Tahoma"/>
              </a:rPr>
              <a:t>(courtesy </a:t>
            </a:r>
            <a:r>
              <a:rPr sz="2100" spc="5" dirty="0">
                <a:latin typeface="Tahoma"/>
                <a:cs typeface="Tahoma"/>
              </a:rPr>
              <a:t>of </a:t>
            </a:r>
            <a:r>
              <a:rPr sz="2100" dirty="0">
                <a:latin typeface="Tahoma"/>
                <a:cs typeface="Tahoma"/>
              </a:rPr>
              <a:t>Engenious </a:t>
            </a:r>
            <a:r>
              <a:rPr sz="2100" spc="5" dirty="0">
                <a:latin typeface="Tahoma"/>
                <a:cs typeface="Tahoma"/>
              </a:rPr>
              <a:t>Solutions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Pty)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6495" y="2715767"/>
            <a:ext cx="2642616" cy="1941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8797" y="3949607"/>
            <a:ext cx="2446655" cy="11690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5" dirty="0">
                <a:solidFill>
                  <a:srgbClr val="FF0000"/>
                </a:solidFill>
                <a:latin typeface="Tahoma"/>
                <a:cs typeface="Tahoma"/>
              </a:rPr>
              <a:t>nozzle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marL="1388110">
              <a:lnSpc>
                <a:spcPct val="100000"/>
              </a:lnSpc>
            </a:pPr>
            <a:r>
              <a:rPr sz="1650" spc="15" dirty="0">
                <a:latin typeface="Tahoma"/>
                <a:cs typeface="Tahoma"/>
              </a:rPr>
              <a:t>hot</a:t>
            </a:r>
            <a:r>
              <a:rPr sz="1650" spc="-45" dirty="0">
                <a:latin typeface="Tahoma"/>
                <a:cs typeface="Tahoma"/>
              </a:rPr>
              <a:t> </a:t>
            </a:r>
            <a:r>
              <a:rPr sz="1650" spc="15" dirty="0">
                <a:latin typeface="Tahoma"/>
                <a:cs typeface="Tahoma"/>
              </a:rPr>
              <a:t>plasma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3212" y="1922687"/>
            <a:ext cx="1796414" cy="1384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0" dirty="0">
                <a:solidFill>
                  <a:srgbClr val="008000"/>
                </a:solidFill>
                <a:latin typeface="Tahoma"/>
                <a:cs typeface="Tahoma"/>
              </a:rPr>
              <a:t>electrode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963294" marR="5080" indent="246379">
              <a:lnSpc>
                <a:spcPct val="103000"/>
              </a:lnSpc>
              <a:spcBef>
                <a:spcPts val="5"/>
              </a:spcBef>
            </a:pPr>
            <a:r>
              <a:rPr sz="1650" spc="15" dirty="0">
                <a:latin typeface="Tahoma"/>
                <a:cs typeface="Tahoma"/>
              </a:rPr>
              <a:t>gas  cha</a:t>
            </a:r>
            <a:r>
              <a:rPr sz="1650" spc="40" dirty="0">
                <a:latin typeface="Tahoma"/>
                <a:cs typeface="Tahoma"/>
              </a:rPr>
              <a:t>m</a:t>
            </a:r>
            <a:r>
              <a:rPr sz="1650" spc="20" dirty="0">
                <a:latin typeface="Tahoma"/>
                <a:cs typeface="Tahoma"/>
              </a:rPr>
              <a:t>b</a:t>
            </a:r>
            <a:r>
              <a:rPr sz="1650" spc="10" dirty="0">
                <a:latin typeface="Tahoma"/>
                <a:cs typeface="Tahoma"/>
              </a:rPr>
              <a:t>er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18210" y="2228871"/>
            <a:ext cx="125095" cy="502284"/>
          </a:xfrm>
          <a:custGeom>
            <a:avLst/>
            <a:gdLst/>
            <a:ahLst/>
            <a:cxnLst/>
            <a:rect l="l" t="t" r="r" b="b"/>
            <a:pathLst>
              <a:path w="125094" h="502285">
                <a:moveTo>
                  <a:pt x="14970" y="379409"/>
                </a:moveTo>
                <a:lnTo>
                  <a:pt x="2162" y="386883"/>
                </a:lnTo>
                <a:lnTo>
                  <a:pt x="0" y="395107"/>
                </a:lnTo>
                <a:lnTo>
                  <a:pt x="62312" y="501972"/>
                </a:lnTo>
                <a:lnTo>
                  <a:pt x="77852" y="475320"/>
                </a:lnTo>
                <a:lnTo>
                  <a:pt x="48888" y="475320"/>
                </a:lnTo>
                <a:lnTo>
                  <a:pt x="48888" y="425648"/>
                </a:lnTo>
                <a:lnTo>
                  <a:pt x="23190" y="381574"/>
                </a:lnTo>
                <a:lnTo>
                  <a:pt x="14970" y="379409"/>
                </a:lnTo>
                <a:close/>
              </a:path>
              <a:path w="125094" h="502285">
                <a:moveTo>
                  <a:pt x="48888" y="425648"/>
                </a:moveTo>
                <a:lnTo>
                  <a:pt x="48888" y="475320"/>
                </a:lnTo>
                <a:lnTo>
                  <a:pt x="75735" y="475320"/>
                </a:lnTo>
                <a:lnTo>
                  <a:pt x="75735" y="468555"/>
                </a:lnTo>
                <a:lnTo>
                  <a:pt x="50717" y="468555"/>
                </a:lnTo>
                <a:lnTo>
                  <a:pt x="62311" y="448669"/>
                </a:lnTo>
                <a:lnTo>
                  <a:pt x="48888" y="425648"/>
                </a:lnTo>
                <a:close/>
              </a:path>
              <a:path w="125094" h="502285">
                <a:moveTo>
                  <a:pt x="109653" y="379409"/>
                </a:moveTo>
                <a:lnTo>
                  <a:pt x="101433" y="381574"/>
                </a:lnTo>
                <a:lnTo>
                  <a:pt x="75735" y="425648"/>
                </a:lnTo>
                <a:lnTo>
                  <a:pt x="75735" y="475320"/>
                </a:lnTo>
                <a:lnTo>
                  <a:pt x="77852" y="475320"/>
                </a:lnTo>
                <a:lnTo>
                  <a:pt x="124622" y="395107"/>
                </a:lnTo>
                <a:lnTo>
                  <a:pt x="122459" y="386883"/>
                </a:lnTo>
                <a:lnTo>
                  <a:pt x="109653" y="379409"/>
                </a:lnTo>
                <a:close/>
              </a:path>
              <a:path w="125094" h="502285">
                <a:moveTo>
                  <a:pt x="62311" y="448669"/>
                </a:moveTo>
                <a:lnTo>
                  <a:pt x="50717" y="468555"/>
                </a:lnTo>
                <a:lnTo>
                  <a:pt x="73906" y="468555"/>
                </a:lnTo>
                <a:lnTo>
                  <a:pt x="62311" y="448669"/>
                </a:lnTo>
                <a:close/>
              </a:path>
              <a:path w="125094" h="502285">
                <a:moveTo>
                  <a:pt x="75735" y="425648"/>
                </a:moveTo>
                <a:lnTo>
                  <a:pt x="62311" y="448669"/>
                </a:lnTo>
                <a:lnTo>
                  <a:pt x="73906" y="468555"/>
                </a:lnTo>
                <a:lnTo>
                  <a:pt x="75735" y="468555"/>
                </a:lnTo>
                <a:lnTo>
                  <a:pt x="75735" y="425648"/>
                </a:lnTo>
                <a:close/>
              </a:path>
              <a:path w="125094" h="502285">
                <a:moveTo>
                  <a:pt x="75733" y="0"/>
                </a:moveTo>
                <a:lnTo>
                  <a:pt x="48887" y="0"/>
                </a:lnTo>
                <a:lnTo>
                  <a:pt x="48888" y="425648"/>
                </a:lnTo>
                <a:lnTo>
                  <a:pt x="62311" y="448669"/>
                </a:lnTo>
                <a:lnTo>
                  <a:pt x="75735" y="425648"/>
                </a:lnTo>
                <a:lnTo>
                  <a:pt x="75733" y="0"/>
                </a:lnTo>
                <a:close/>
              </a:path>
            </a:pathLst>
          </a:custGeom>
          <a:solidFill>
            <a:srgbClr val="00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3177" y="3536487"/>
            <a:ext cx="602615" cy="480695"/>
          </a:xfrm>
          <a:custGeom>
            <a:avLst/>
            <a:gdLst/>
            <a:ahLst/>
            <a:cxnLst/>
            <a:rect l="l" t="t" r="r" b="b"/>
            <a:pathLst>
              <a:path w="602614" h="480695">
                <a:moveTo>
                  <a:pt x="560564" y="33067"/>
                </a:moveTo>
                <a:lnTo>
                  <a:pt x="534188" y="36816"/>
                </a:lnTo>
                <a:lnTo>
                  <a:pt x="0" y="459524"/>
                </a:lnTo>
                <a:lnTo>
                  <a:pt x="16654" y="480589"/>
                </a:lnTo>
                <a:lnTo>
                  <a:pt x="550842" y="57882"/>
                </a:lnTo>
                <a:lnTo>
                  <a:pt x="560564" y="33067"/>
                </a:lnTo>
                <a:close/>
              </a:path>
              <a:path w="602614" h="480695">
                <a:moveTo>
                  <a:pt x="600001" y="6003"/>
                </a:moveTo>
                <a:lnTo>
                  <a:pt x="573128" y="6003"/>
                </a:lnTo>
                <a:lnTo>
                  <a:pt x="589783" y="27068"/>
                </a:lnTo>
                <a:lnTo>
                  <a:pt x="550842" y="57882"/>
                </a:lnTo>
                <a:lnTo>
                  <a:pt x="532232" y="105388"/>
                </a:lnTo>
                <a:lnTo>
                  <a:pt x="535634" y="113181"/>
                </a:lnTo>
                <a:lnTo>
                  <a:pt x="549439" y="118592"/>
                </a:lnTo>
                <a:lnTo>
                  <a:pt x="557228" y="115188"/>
                </a:lnTo>
                <a:lnTo>
                  <a:pt x="600001" y="6003"/>
                </a:lnTo>
                <a:close/>
              </a:path>
              <a:path w="602614" h="480695">
                <a:moveTo>
                  <a:pt x="577580" y="11634"/>
                </a:moveTo>
                <a:lnTo>
                  <a:pt x="568960" y="11634"/>
                </a:lnTo>
                <a:lnTo>
                  <a:pt x="583345" y="29829"/>
                </a:lnTo>
                <a:lnTo>
                  <a:pt x="560564" y="33067"/>
                </a:lnTo>
                <a:lnTo>
                  <a:pt x="550842" y="57882"/>
                </a:lnTo>
                <a:lnTo>
                  <a:pt x="589783" y="27068"/>
                </a:lnTo>
                <a:lnTo>
                  <a:pt x="577580" y="11634"/>
                </a:lnTo>
                <a:close/>
              </a:path>
              <a:path w="602614" h="480695">
                <a:moveTo>
                  <a:pt x="602352" y="0"/>
                </a:moveTo>
                <a:lnTo>
                  <a:pt x="479917" y="17402"/>
                </a:lnTo>
                <a:lnTo>
                  <a:pt x="474811" y="24201"/>
                </a:lnTo>
                <a:lnTo>
                  <a:pt x="476898" y="38887"/>
                </a:lnTo>
                <a:lnTo>
                  <a:pt x="483692" y="43994"/>
                </a:lnTo>
                <a:lnTo>
                  <a:pt x="534188" y="36816"/>
                </a:lnTo>
                <a:lnTo>
                  <a:pt x="573128" y="6003"/>
                </a:lnTo>
                <a:lnTo>
                  <a:pt x="600001" y="6003"/>
                </a:lnTo>
                <a:lnTo>
                  <a:pt x="602352" y="0"/>
                </a:lnTo>
                <a:close/>
              </a:path>
              <a:path w="602614" h="480695">
                <a:moveTo>
                  <a:pt x="573128" y="6003"/>
                </a:moveTo>
                <a:lnTo>
                  <a:pt x="534188" y="36816"/>
                </a:lnTo>
                <a:lnTo>
                  <a:pt x="560564" y="33067"/>
                </a:lnTo>
                <a:lnTo>
                  <a:pt x="568960" y="11634"/>
                </a:lnTo>
                <a:lnTo>
                  <a:pt x="577580" y="11634"/>
                </a:lnTo>
                <a:lnTo>
                  <a:pt x="573128" y="6003"/>
                </a:lnTo>
                <a:close/>
              </a:path>
              <a:path w="602614" h="480695">
                <a:moveTo>
                  <a:pt x="568960" y="11634"/>
                </a:moveTo>
                <a:lnTo>
                  <a:pt x="560564" y="33067"/>
                </a:lnTo>
                <a:lnTo>
                  <a:pt x="583345" y="29829"/>
                </a:lnTo>
                <a:lnTo>
                  <a:pt x="568960" y="1163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28118" y="2946537"/>
            <a:ext cx="565785" cy="247650"/>
          </a:xfrm>
          <a:custGeom>
            <a:avLst/>
            <a:gdLst/>
            <a:ahLst/>
            <a:cxnLst/>
            <a:rect l="l" t="t" r="r" b="b"/>
            <a:pathLst>
              <a:path w="565785" h="247650">
                <a:moveTo>
                  <a:pt x="85896" y="130051"/>
                </a:moveTo>
                <a:lnTo>
                  <a:pt x="77447" y="130973"/>
                </a:lnTo>
                <a:lnTo>
                  <a:pt x="0" y="227426"/>
                </a:lnTo>
                <a:lnTo>
                  <a:pt x="122043" y="247394"/>
                </a:lnTo>
                <a:lnTo>
                  <a:pt x="128944" y="242431"/>
                </a:lnTo>
                <a:lnTo>
                  <a:pt x="130906" y="230428"/>
                </a:lnTo>
                <a:lnTo>
                  <a:pt x="29678" y="230428"/>
                </a:lnTo>
                <a:lnTo>
                  <a:pt x="20071" y="205350"/>
                </a:lnTo>
                <a:lnTo>
                  <a:pt x="66435" y="187574"/>
                </a:lnTo>
                <a:lnTo>
                  <a:pt x="98376" y="147793"/>
                </a:lnTo>
                <a:lnTo>
                  <a:pt x="97454" y="139341"/>
                </a:lnTo>
                <a:lnTo>
                  <a:pt x="85896" y="130051"/>
                </a:lnTo>
                <a:close/>
              </a:path>
              <a:path w="565785" h="247650">
                <a:moveTo>
                  <a:pt x="66435" y="187574"/>
                </a:moveTo>
                <a:lnTo>
                  <a:pt x="20071" y="205350"/>
                </a:lnTo>
                <a:lnTo>
                  <a:pt x="29678" y="230428"/>
                </a:lnTo>
                <a:lnTo>
                  <a:pt x="40447" y="226300"/>
                </a:lnTo>
                <a:lnTo>
                  <a:pt x="35340" y="226300"/>
                </a:lnTo>
                <a:lnTo>
                  <a:pt x="27042" y="204636"/>
                </a:lnTo>
                <a:lnTo>
                  <a:pt x="52735" y="204636"/>
                </a:lnTo>
                <a:lnTo>
                  <a:pt x="66435" y="187574"/>
                </a:lnTo>
                <a:close/>
              </a:path>
              <a:path w="565785" h="247650">
                <a:moveTo>
                  <a:pt x="76041" y="212653"/>
                </a:moveTo>
                <a:lnTo>
                  <a:pt x="29678" y="230428"/>
                </a:lnTo>
                <a:lnTo>
                  <a:pt x="130906" y="230428"/>
                </a:lnTo>
                <a:lnTo>
                  <a:pt x="131337" y="227792"/>
                </a:lnTo>
                <a:lnTo>
                  <a:pt x="126376" y="220888"/>
                </a:lnTo>
                <a:lnTo>
                  <a:pt x="76041" y="212653"/>
                </a:lnTo>
                <a:close/>
              </a:path>
              <a:path w="565785" h="247650">
                <a:moveTo>
                  <a:pt x="27042" y="204636"/>
                </a:moveTo>
                <a:lnTo>
                  <a:pt x="35340" y="226300"/>
                </a:lnTo>
                <a:lnTo>
                  <a:pt x="49751" y="208351"/>
                </a:lnTo>
                <a:lnTo>
                  <a:pt x="27042" y="204636"/>
                </a:lnTo>
                <a:close/>
              </a:path>
              <a:path w="565785" h="247650">
                <a:moveTo>
                  <a:pt x="49751" y="208351"/>
                </a:moveTo>
                <a:lnTo>
                  <a:pt x="35340" y="226300"/>
                </a:lnTo>
                <a:lnTo>
                  <a:pt x="40447" y="226300"/>
                </a:lnTo>
                <a:lnTo>
                  <a:pt x="76041" y="212653"/>
                </a:lnTo>
                <a:lnTo>
                  <a:pt x="49751" y="208351"/>
                </a:lnTo>
                <a:close/>
              </a:path>
              <a:path w="565785" h="247650">
                <a:moveTo>
                  <a:pt x="555671" y="0"/>
                </a:moveTo>
                <a:lnTo>
                  <a:pt x="66435" y="187574"/>
                </a:lnTo>
                <a:lnTo>
                  <a:pt x="49751" y="208351"/>
                </a:lnTo>
                <a:lnTo>
                  <a:pt x="76041" y="212653"/>
                </a:lnTo>
                <a:lnTo>
                  <a:pt x="565279" y="25078"/>
                </a:lnTo>
                <a:lnTo>
                  <a:pt x="555671" y="0"/>
                </a:lnTo>
                <a:close/>
              </a:path>
              <a:path w="565785" h="247650">
                <a:moveTo>
                  <a:pt x="52735" y="204636"/>
                </a:moveTo>
                <a:lnTo>
                  <a:pt x="27042" y="204636"/>
                </a:lnTo>
                <a:lnTo>
                  <a:pt x="49751" y="208351"/>
                </a:lnTo>
                <a:lnTo>
                  <a:pt x="52735" y="204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34178" y="4207929"/>
            <a:ext cx="464184" cy="639445"/>
          </a:xfrm>
          <a:custGeom>
            <a:avLst/>
            <a:gdLst/>
            <a:ahLst/>
            <a:cxnLst/>
            <a:rect l="l" t="t" r="r" b="b"/>
            <a:pathLst>
              <a:path w="464185" h="639445">
                <a:moveTo>
                  <a:pt x="31078" y="43298"/>
                </a:moveTo>
                <a:lnTo>
                  <a:pt x="33596" y="69829"/>
                </a:lnTo>
                <a:lnTo>
                  <a:pt x="442165" y="639050"/>
                </a:lnTo>
                <a:lnTo>
                  <a:pt x="463972" y="623384"/>
                </a:lnTo>
                <a:lnTo>
                  <a:pt x="55402" y="54164"/>
                </a:lnTo>
                <a:lnTo>
                  <a:pt x="31078" y="43298"/>
                </a:lnTo>
                <a:close/>
              </a:path>
              <a:path w="464185" h="639445">
                <a:moveTo>
                  <a:pt x="0" y="0"/>
                </a:moveTo>
                <a:lnTo>
                  <a:pt x="11691" y="123165"/>
                </a:lnTo>
                <a:lnTo>
                  <a:pt x="18243" y="128582"/>
                </a:lnTo>
                <a:lnTo>
                  <a:pt x="33003" y="127180"/>
                </a:lnTo>
                <a:lnTo>
                  <a:pt x="38418" y="120625"/>
                </a:lnTo>
                <a:lnTo>
                  <a:pt x="33596" y="69829"/>
                </a:lnTo>
                <a:lnTo>
                  <a:pt x="4635" y="29480"/>
                </a:lnTo>
                <a:lnTo>
                  <a:pt x="26441" y="13815"/>
                </a:lnTo>
                <a:lnTo>
                  <a:pt x="30925" y="13815"/>
                </a:lnTo>
                <a:lnTo>
                  <a:pt x="0" y="0"/>
                </a:lnTo>
                <a:close/>
              </a:path>
              <a:path w="464185" h="639445">
                <a:moveTo>
                  <a:pt x="30925" y="13815"/>
                </a:moveTo>
                <a:lnTo>
                  <a:pt x="26441" y="13815"/>
                </a:lnTo>
                <a:lnTo>
                  <a:pt x="55402" y="54164"/>
                </a:lnTo>
                <a:lnTo>
                  <a:pt x="101973" y="74968"/>
                </a:lnTo>
                <a:lnTo>
                  <a:pt x="109910" y="71928"/>
                </a:lnTo>
                <a:lnTo>
                  <a:pt x="115957" y="58385"/>
                </a:lnTo>
                <a:lnTo>
                  <a:pt x="112919" y="50444"/>
                </a:lnTo>
                <a:lnTo>
                  <a:pt x="30925" y="13815"/>
                </a:lnTo>
                <a:close/>
              </a:path>
              <a:path w="464185" h="639445">
                <a:moveTo>
                  <a:pt x="26441" y="13815"/>
                </a:moveTo>
                <a:lnTo>
                  <a:pt x="4635" y="29480"/>
                </a:lnTo>
                <a:lnTo>
                  <a:pt x="33596" y="69829"/>
                </a:lnTo>
                <a:lnTo>
                  <a:pt x="31078" y="43298"/>
                </a:lnTo>
                <a:lnTo>
                  <a:pt x="10066" y="33911"/>
                </a:lnTo>
                <a:lnTo>
                  <a:pt x="28902" y="20379"/>
                </a:lnTo>
                <a:lnTo>
                  <a:pt x="31153" y="20379"/>
                </a:lnTo>
                <a:lnTo>
                  <a:pt x="26441" y="13815"/>
                </a:lnTo>
                <a:close/>
              </a:path>
              <a:path w="464185" h="639445">
                <a:moveTo>
                  <a:pt x="31153" y="20379"/>
                </a:moveTo>
                <a:lnTo>
                  <a:pt x="28902" y="20379"/>
                </a:lnTo>
                <a:lnTo>
                  <a:pt x="31078" y="43298"/>
                </a:lnTo>
                <a:lnTo>
                  <a:pt x="55402" y="54164"/>
                </a:lnTo>
                <a:lnTo>
                  <a:pt x="31153" y="20379"/>
                </a:lnTo>
                <a:close/>
              </a:path>
              <a:path w="464185" h="639445">
                <a:moveTo>
                  <a:pt x="28902" y="20379"/>
                </a:moveTo>
                <a:lnTo>
                  <a:pt x="10066" y="33911"/>
                </a:lnTo>
                <a:lnTo>
                  <a:pt x="31078" y="43298"/>
                </a:lnTo>
                <a:lnTo>
                  <a:pt x="28902" y="203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07232" y="1722120"/>
            <a:ext cx="5775960" cy="4337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7630" y="621096"/>
            <a:ext cx="3767454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Robotized</a:t>
            </a:r>
            <a:r>
              <a:rPr sz="3350" spc="-20" dirty="0"/>
              <a:t> </a:t>
            </a:r>
            <a:r>
              <a:rPr sz="3350" spc="10" dirty="0"/>
              <a:t>workcells</a:t>
            </a:r>
            <a:endParaRPr sz="335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33</a:t>
            </a:fld>
            <a:endParaRPr spc="-35" dirty="0"/>
          </a:p>
        </p:txBody>
      </p:sp>
      <p:sp>
        <p:nvSpPr>
          <p:cNvPr id="3" name="object 3"/>
          <p:cNvSpPr/>
          <p:nvPr/>
        </p:nvSpPr>
        <p:spPr>
          <a:xfrm>
            <a:off x="5152425" y="3558349"/>
            <a:ext cx="4792080" cy="3402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3551" y="1520952"/>
            <a:ext cx="5269992" cy="3252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4448" y="672912"/>
            <a:ext cx="566039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3D </a:t>
            </a:r>
            <a:r>
              <a:rPr sz="3350" spc="10" dirty="0"/>
              <a:t>simulation of robotic</a:t>
            </a:r>
            <a:r>
              <a:rPr sz="3350" dirty="0"/>
              <a:t> </a:t>
            </a:r>
            <a:r>
              <a:rPr sz="3350" spc="10" dirty="0"/>
              <a:t>tasks</a:t>
            </a:r>
            <a:endParaRPr sz="33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34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1457690" y="1683315"/>
            <a:ext cx="3360832" cy="3679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75915" y="1693386"/>
            <a:ext cx="4245085" cy="3669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17515" y="5534542"/>
            <a:ext cx="4760595" cy="1313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9075" indent="-207010">
              <a:lnSpc>
                <a:spcPct val="100000"/>
              </a:lnSpc>
              <a:spcBef>
                <a:spcPts val="110"/>
              </a:spcBef>
              <a:buChar char="•"/>
              <a:tabLst>
                <a:tab pos="219710" algn="l"/>
              </a:tabLst>
            </a:pPr>
            <a:r>
              <a:rPr sz="2100" spc="5" dirty="0">
                <a:latin typeface="Tahoma"/>
                <a:cs typeface="Tahoma"/>
              </a:rPr>
              <a:t>analysis of </a:t>
            </a:r>
            <a:r>
              <a:rPr sz="2100" spc="-5" dirty="0">
                <a:latin typeface="Tahoma"/>
                <a:cs typeface="Tahoma"/>
              </a:rPr>
              <a:t>operative </a:t>
            </a:r>
            <a:r>
              <a:rPr sz="2100" dirty="0">
                <a:latin typeface="Tahoma"/>
                <a:cs typeface="Tahoma"/>
              </a:rPr>
              <a:t>cycle</a:t>
            </a:r>
            <a:r>
              <a:rPr sz="2100" spc="-1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times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buChar char="•"/>
              <a:tabLst>
                <a:tab pos="219710" algn="l"/>
              </a:tabLst>
            </a:pPr>
            <a:r>
              <a:rPr sz="2100" spc="-10" dirty="0">
                <a:latin typeface="Tahoma"/>
                <a:cs typeface="Tahoma"/>
              </a:rPr>
              <a:t>off-line </a:t>
            </a:r>
            <a:r>
              <a:rPr sz="2100" dirty="0">
                <a:latin typeface="Tahoma"/>
                <a:cs typeface="Tahoma"/>
              </a:rPr>
              <a:t>programming and</a:t>
            </a:r>
            <a:r>
              <a:rPr sz="2100" spc="-4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optimization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spcBef>
                <a:spcPts val="25"/>
              </a:spcBef>
              <a:buChar char="•"/>
              <a:tabLst>
                <a:tab pos="219710" algn="l"/>
              </a:tabLst>
            </a:pPr>
            <a:r>
              <a:rPr sz="2100" dirty="0">
                <a:latin typeface="Tahoma"/>
                <a:cs typeface="Tahoma"/>
              </a:rPr>
              <a:t>layout design and </a:t>
            </a:r>
            <a:r>
              <a:rPr sz="2100" spc="5" dirty="0">
                <a:latin typeface="Tahoma"/>
                <a:cs typeface="Tahoma"/>
              </a:rPr>
              <a:t>collision</a:t>
            </a:r>
            <a:r>
              <a:rPr sz="2100" spc="-2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checking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spcBef>
                <a:spcPts val="25"/>
              </a:spcBef>
              <a:buChar char="•"/>
              <a:tabLst>
                <a:tab pos="219710" algn="l"/>
              </a:tabLst>
            </a:pPr>
            <a:r>
              <a:rPr sz="2100" dirty="0">
                <a:latin typeface="Tahoma"/>
                <a:cs typeface="Tahoma"/>
              </a:rPr>
              <a:t>3D </a:t>
            </a:r>
            <a:r>
              <a:rPr sz="2100" spc="-5" dirty="0">
                <a:latin typeface="Tahoma"/>
                <a:cs typeface="Tahoma"/>
              </a:rPr>
              <a:t>graphic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simulation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3659" y="633288"/>
            <a:ext cx="221361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Welding </a:t>
            </a:r>
            <a:r>
              <a:rPr sz="3350" spc="10" dirty="0"/>
              <a:t>-</a:t>
            </a:r>
            <a:r>
              <a:rPr sz="3350" spc="-65" dirty="0"/>
              <a:t> </a:t>
            </a:r>
            <a:r>
              <a:rPr sz="3350" spc="15" dirty="0"/>
              <a:t>1</a:t>
            </a:r>
            <a:endParaRPr sz="33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35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588539" y="1926717"/>
            <a:ext cx="4510192" cy="3382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36260" y="5616838"/>
            <a:ext cx="383476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9075" indent="-207010">
              <a:lnSpc>
                <a:spcPct val="100000"/>
              </a:lnSpc>
              <a:spcBef>
                <a:spcPts val="110"/>
              </a:spcBef>
              <a:buChar char="•"/>
              <a:tabLst>
                <a:tab pos="219710" algn="l"/>
              </a:tabLst>
            </a:pPr>
            <a:r>
              <a:rPr sz="2100" dirty="0">
                <a:latin typeface="Tahoma"/>
                <a:cs typeface="Tahoma"/>
              </a:rPr>
              <a:t>spot </a:t>
            </a:r>
            <a:r>
              <a:rPr sz="2100" spc="5" dirty="0">
                <a:latin typeface="Tahoma"/>
                <a:cs typeface="Tahoma"/>
              </a:rPr>
              <a:t>with </a:t>
            </a:r>
            <a:r>
              <a:rPr sz="2100" dirty="0">
                <a:latin typeface="Tahoma"/>
                <a:cs typeface="Tahoma"/>
              </a:rPr>
              <a:t>servo-controlled</a:t>
            </a:r>
            <a:r>
              <a:rPr sz="2100" spc="-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gun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5902" y="1844464"/>
            <a:ext cx="5416259" cy="3212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1030" y="5616838"/>
            <a:ext cx="173228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9075" indent="-207010">
              <a:lnSpc>
                <a:spcPct val="100000"/>
              </a:lnSpc>
              <a:spcBef>
                <a:spcPts val="110"/>
              </a:spcBef>
              <a:buChar char="•"/>
              <a:tabLst>
                <a:tab pos="219710" algn="l"/>
              </a:tabLst>
            </a:pPr>
            <a:r>
              <a:rPr sz="2100" dirty="0">
                <a:latin typeface="Tahoma"/>
                <a:cs typeface="Tahoma"/>
              </a:rPr>
              <a:t>stud</a:t>
            </a:r>
            <a:r>
              <a:rPr sz="2100" spc="-5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welding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6947" y="605856"/>
            <a:ext cx="221361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Welding </a:t>
            </a:r>
            <a:r>
              <a:rPr sz="3350" spc="10" dirty="0"/>
              <a:t>-</a:t>
            </a:r>
            <a:r>
              <a:rPr sz="3350" spc="-65" dirty="0"/>
              <a:t> </a:t>
            </a:r>
            <a:r>
              <a:rPr sz="3350" spc="15" dirty="0"/>
              <a:t>2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36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2994698" y="6232534"/>
            <a:ext cx="429196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9075" indent="-207010">
              <a:lnSpc>
                <a:spcPct val="100000"/>
              </a:lnSpc>
              <a:spcBef>
                <a:spcPts val="110"/>
              </a:spcBef>
              <a:buChar char="•"/>
              <a:tabLst>
                <a:tab pos="219710" algn="l"/>
              </a:tabLst>
            </a:pPr>
            <a:r>
              <a:rPr sz="2100" dirty="0">
                <a:latin typeface="Tahoma"/>
                <a:cs typeface="Tahoma"/>
              </a:rPr>
              <a:t>spot (discrete) </a:t>
            </a:r>
            <a:r>
              <a:rPr sz="2100" spc="5" dirty="0">
                <a:latin typeface="Tahoma"/>
                <a:cs typeface="Tahoma"/>
              </a:rPr>
              <a:t>or </a:t>
            </a:r>
            <a:r>
              <a:rPr sz="2100" dirty="0">
                <a:latin typeface="Tahoma"/>
                <a:cs typeface="Tahoma"/>
              </a:rPr>
              <a:t>arc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(continuous)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05360" y="1745424"/>
            <a:ext cx="6469979" cy="4235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3597" y="688152"/>
            <a:ext cx="659003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Two </a:t>
            </a:r>
            <a:r>
              <a:rPr sz="3350" spc="10" dirty="0"/>
              <a:t>cooperating robots </a:t>
            </a:r>
            <a:r>
              <a:rPr sz="3350" spc="15" dirty="0"/>
              <a:t>in</a:t>
            </a:r>
            <a:r>
              <a:rPr sz="3350" spc="-15" dirty="0"/>
              <a:t> </a:t>
            </a:r>
            <a:r>
              <a:rPr sz="3350" spc="15" dirty="0"/>
              <a:t>welding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37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3736329" y="6074038"/>
            <a:ext cx="325501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ABB 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video </a:t>
            </a:r>
            <a:r>
              <a:rPr sz="2100" spc="5" dirty="0">
                <a:latin typeface="Tahoma"/>
                <a:cs typeface="Tahoma"/>
              </a:rPr>
              <a:t>at Laxa,</a:t>
            </a:r>
            <a:r>
              <a:rPr sz="2100" spc="-7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Sweden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52623" y="1975104"/>
            <a:ext cx="5803391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92221" y="672912"/>
            <a:ext cx="1923414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Palletizing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38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2292601" y="1889864"/>
            <a:ext cx="6325753" cy="443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61210" y="6104530"/>
            <a:ext cx="447992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Tahoma"/>
                <a:cs typeface="Tahoma"/>
              </a:rPr>
              <a:t>pallet </a:t>
            </a:r>
            <a:r>
              <a:rPr sz="1900" spc="-5" dirty="0">
                <a:latin typeface="Tahoma"/>
                <a:cs typeface="Tahoma"/>
              </a:rPr>
              <a:t>= a </a:t>
            </a:r>
            <a:r>
              <a:rPr sz="1900" dirty="0">
                <a:latin typeface="Tahoma"/>
                <a:cs typeface="Tahoma"/>
              </a:rPr>
              <a:t>portable </a:t>
            </a:r>
            <a:r>
              <a:rPr sz="1900" spc="-5" dirty="0">
                <a:latin typeface="Tahoma"/>
                <a:cs typeface="Tahoma"/>
              </a:rPr>
              <a:t>platform on which  goods can </a:t>
            </a:r>
            <a:r>
              <a:rPr sz="1900" dirty="0">
                <a:latin typeface="Tahoma"/>
                <a:cs typeface="Tahoma"/>
              </a:rPr>
              <a:t>be </a:t>
            </a:r>
            <a:r>
              <a:rPr sz="1900" spc="-5" dirty="0">
                <a:latin typeface="Tahoma"/>
                <a:cs typeface="Tahoma"/>
              </a:rPr>
              <a:t>moved, stacked, and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stored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9054" y="672912"/>
            <a:ext cx="508508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Palletizing of </a:t>
            </a:r>
            <a:r>
              <a:rPr sz="3350" spc="15" dirty="0"/>
              <a:t>cheese</a:t>
            </a:r>
            <a:r>
              <a:rPr sz="3350" spc="-10" dirty="0"/>
              <a:t> </a:t>
            </a:r>
            <a:r>
              <a:rPr sz="3350" spc="10" dirty="0"/>
              <a:t>forms</a:t>
            </a:r>
            <a:endParaRPr sz="33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39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2178165" y="6159382"/>
            <a:ext cx="632460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using </a:t>
            </a:r>
            <a:r>
              <a:rPr sz="2100" spc="-5" dirty="0">
                <a:latin typeface="Tahoma"/>
                <a:cs typeface="Tahoma"/>
              </a:rPr>
              <a:t>Kawasaki </a:t>
            </a:r>
            <a:r>
              <a:rPr sz="2100" dirty="0">
                <a:latin typeface="Tahoma"/>
                <a:cs typeface="Tahoma"/>
              </a:rPr>
              <a:t>robots </a:t>
            </a:r>
            <a:r>
              <a:rPr sz="1900" spc="-5" dirty="0">
                <a:latin typeface="Tahoma"/>
                <a:cs typeface="Tahoma"/>
              </a:rPr>
              <a:t>(courtesy of Effedue</a:t>
            </a:r>
            <a:r>
              <a:rPr sz="1900" spc="5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Engineering)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9992" y="1935479"/>
            <a:ext cx="5221224" cy="3919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36601" y="1974479"/>
            <a:ext cx="65595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510" y="715584"/>
            <a:ext cx="281559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A </a:t>
            </a:r>
            <a:r>
              <a:rPr sz="3350" spc="15" dirty="0"/>
              <a:t>bit </a:t>
            </a:r>
            <a:r>
              <a:rPr sz="3350" spc="10" dirty="0"/>
              <a:t>of</a:t>
            </a:r>
            <a:r>
              <a:rPr sz="3350" spc="-55" dirty="0"/>
              <a:t> </a:t>
            </a:r>
            <a:r>
              <a:rPr sz="3350" spc="10" dirty="0"/>
              <a:t>history</a:t>
            </a:r>
            <a:endParaRPr sz="335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4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843631" y="1782431"/>
            <a:ext cx="8959850" cy="399922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575945" marR="7620" indent="-563880">
              <a:lnSpc>
                <a:spcPct val="88500"/>
              </a:lnSpc>
              <a:spcBef>
                <a:spcPts val="445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575945" algn="l"/>
                <a:tab pos="576580" algn="l"/>
              </a:tabLst>
            </a:pPr>
            <a:r>
              <a:rPr sz="2550" spc="-10" dirty="0">
                <a:solidFill>
                  <a:srgbClr val="FF0000"/>
                </a:solidFill>
                <a:latin typeface="Tahoma"/>
                <a:cs typeface="Tahoma"/>
              </a:rPr>
              <a:t>Robota </a:t>
            </a:r>
            <a:r>
              <a:rPr sz="2550" spc="-5" dirty="0">
                <a:latin typeface="Tahoma"/>
                <a:cs typeface="Tahoma"/>
              </a:rPr>
              <a:t>(= </a:t>
            </a:r>
            <a:r>
              <a:rPr sz="2550" spc="-10" dirty="0">
                <a:latin typeface="Tahoma"/>
                <a:cs typeface="Tahoma"/>
              </a:rPr>
              <a:t>“work” </a:t>
            </a:r>
            <a:r>
              <a:rPr sz="2550" spc="-5" dirty="0">
                <a:latin typeface="Tahoma"/>
                <a:cs typeface="Tahoma"/>
              </a:rPr>
              <a:t>in slavic </a:t>
            </a:r>
            <a:r>
              <a:rPr sz="2550" spc="-10" dirty="0">
                <a:latin typeface="Tahoma"/>
                <a:cs typeface="Tahoma"/>
              </a:rPr>
              <a:t>languages) are artificial human-  </a:t>
            </a:r>
            <a:r>
              <a:rPr sz="2550" spc="-5" dirty="0">
                <a:latin typeface="Tahoma"/>
                <a:cs typeface="Tahoma"/>
              </a:rPr>
              <a:t>like </a:t>
            </a:r>
            <a:r>
              <a:rPr sz="2550" spc="-10" dirty="0">
                <a:latin typeface="Tahoma"/>
                <a:cs typeface="Tahoma"/>
              </a:rPr>
              <a:t>creatures built for being inexpensive workers </a:t>
            </a:r>
            <a:r>
              <a:rPr sz="2550" spc="-5" dirty="0">
                <a:latin typeface="Tahoma"/>
                <a:cs typeface="Tahoma"/>
              </a:rPr>
              <a:t>in </a:t>
            </a:r>
            <a:r>
              <a:rPr sz="2550" spc="-10" dirty="0">
                <a:latin typeface="Tahoma"/>
                <a:cs typeface="Tahoma"/>
              </a:rPr>
              <a:t>the  theater play </a:t>
            </a:r>
            <a:r>
              <a:rPr sz="2650" i="1" spc="-60" dirty="0">
                <a:latin typeface="Tahoma"/>
                <a:cs typeface="Tahoma"/>
              </a:rPr>
              <a:t>Rossum’s </a:t>
            </a:r>
            <a:r>
              <a:rPr sz="2650" i="1" spc="-55" dirty="0">
                <a:latin typeface="Tahoma"/>
                <a:cs typeface="Tahoma"/>
              </a:rPr>
              <a:t>Universal </a:t>
            </a:r>
            <a:r>
              <a:rPr sz="2650" i="1" spc="-65" dirty="0">
                <a:latin typeface="Tahoma"/>
                <a:cs typeface="Tahoma"/>
              </a:rPr>
              <a:t>Robots </a:t>
            </a:r>
            <a:r>
              <a:rPr sz="2650" i="1" spc="-55" dirty="0">
                <a:latin typeface="Tahoma"/>
                <a:cs typeface="Tahoma"/>
              </a:rPr>
              <a:t>(R.U.R.) </a:t>
            </a:r>
            <a:r>
              <a:rPr sz="2550" spc="-10" dirty="0">
                <a:latin typeface="Tahoma"/>
                <a:cs typeface="Tahoma"/>
              </a:rPr>
              <a:t>written  by Karel Capek </a:t>
            </a:r>
            <a:r>
              <a:rPr sz="2550" spc="-5" dirty="0">
                <a:latin typeface="Tahoma"/>
                <a:cs typeface="Tahoma"/>
              </a:rPr>
              <a:t>in</a:t>
            </a:r>
            <a:r>
              <a:rPr sz="2550" dirty="0">
                <a:latin typeface="Tahoma"/>
                <a:cs typeface="Tahoma"/>
              </a:rPr>
              <a:t> </a:t>
            </a:r>
            <a:r>
              <a:rPr sz="2550" spc="-10" dirty="0">
                <a:latin typeface="Tahoma"/>
                <a:cs typeface="Tahoma"/>
              </a:rPr>
              <a:t>1920</a:t>
            </a:r>
            <a:endParaRPr sz="2550">
              <a:latin typeface="Tahoma"/>
              <a:cs typeface="Tahoma"/>
            </a:endParaRPr>
          </a:p>
          <a:p>
            <a:pPr marL="575945" indent="-563880">
              <a:lnSpc>
                <a:spcPct val="100000"/>
              </a:lnSpc>
              <a:spcBef>
                <a:spcPts val="1090"/>
              </a:spcBef>
              <a:buClr>
                <a:srgbClr val="333399"/>
              </a:buClr>
              <a:buSzPct val="58823"/>
              <a:buFont typeface="Wingdings"/>
              <a:buChar char=""/>
              <a:tabLst>
                <a:tab pos="575945" algn="l"/>
                <a:tab pos="576580" algn="l"/>
              </a:tabLst>
            </a:pPr>
            <a:r>
              <a:rPr sz="2550" spc="-5" dirty="0">
                <a:solidFill>
                  <a:srgbClr val="FF0000"/>
                </a:solidFill>
                <a:latin typeface="Tahoma"/>
                <a:cs typeface="Tahoma"/>
              </a:rPr>
              <a:t>Laws </a:t>
            </a:r>
            <a:r>
              <a:rPr sz="2550" spc="-10" dirty="0">
                <a:solidFill>
                  <a:srgbClr val="FF0000"/>
                </a:solidFill>
                <a:latin typeface="Tahoma"/>
                <a:cs typeface="Tahoma"/>
              </a:rPr>
              <a:t>of Robotics </a:t>
            </a:r>
            <a:r>
              <a:rPr sz="2550" spc="-10" dirty="0">
                <a:latin typeface="Tahoma"/>
                <a:cs typeface="Tahoma"/>
              </a:rPr>
              <a:t>by </a:t>
            </a:r>
            <a:r>
              <a:rPr sz="2550" spc="-5" dirty="0">
                <a:latin typeface="Tahoma"/>
                <a:cs typeface="Tahoma"/>
              </a:rPr>
              <a:t>Isaac </a:t>
            </a:r>
            <a:r>
              <a:rPr sz="2550" spc="-10" dirty="0">
                <a:latin typeface="Tahoma"/>
                <a:cs typeface="Tahoma"/>
              </a:rPr>
              <a:t>Asimov </a:t>
            </a:r>
            <a:r>
              <a:rPr sz="2550" spc="-5" dirty="0">
                <a:latin typeface="Tahoma"/>
                <a:cs typeface="Tahoma"/>
              </a:rPr>
              <a:t>in </a:t>
            </a:r>
            <a:r>
              <a:rPr sz="2650" i="1" spc="-40" dirty="0">
                <a:latin typeface="Tahoma"/>
                <a:cs typeface="Tahoma"/>
              </a:rPr>
              <a:t>I, </a:t>
            </a:r>
            <a:r>
              <a:rPr sz="2650" i="1" spc="-65" dirty="0">
                <a:latin typeface="Tahoma"/>
                <a:cs typeface="Tahoma"/>
              </a:rPr>
              <a:t>Robot</a:t>
            </a:r>
            <a:r>
              <a:rPr sz="2650" i="1" spc="-50" dirty="0">
                <a:latin typeface="Tahoma"/>
                <a:cs typeface="Tahoma"/>
              </a:rPr>
              <a:t> </a:t>
            </a:r>
            <a:r>
              <a:rPr sz="2550" spc="-10" dirty="0">
                <a:latin typeface="Tahoma"/>
                <a:cs typeface="Tahoma"/>
              </a:rPr>
              <a:t>(1950)</a:t>
            </a:r>
            <a:endParaRPr sz="2550">
              <a:latin typeface="Tahoma"/>
              <a:cs typeface="Tahoma"/>
            </a:endParaRPr>
          </a:p>
          <a:p>
            <a:pPr marL="978535" marR="5080" lvl="1" indent="-483234">
              <a:lnSpc>
                <a:spcPts val="2280"/>
              </a:lnSpc>
              <a:spcBef>
                <a:spcPts val="1030"/>
              </a:spcBef>
              <a:buClr>
                <a:srgbClr val="990000"/>
              </a:buClr>
              <a:buAutoNum type="arabicPeriod"/>
              <a:tabLst>
                <a:tab pos="978535" algn="l"/>
                <a:tab pos="979169" algn="l"/>
              </a:tabLst>
            </a:pPr>
            <a:r>
              <a:rPr sz="2100" spc="5" dirty="0">
                <a:solidFill>
                  <a:srgbClr val="0000FF"/>
                </a:solidFill>
                <a:latin typeface="Tahoma"/>
                <a:cs typeface="Tahoma"/>
              </a:rPr>
              <a:t>A </a:t>
            </a:r>
            <a:r>
              <a:rPr sz="2100" dirty="0">
                <a:solidFill>
                  <a:srgbClr val="0000FF"/>
                </a:solidFill>
                <a:latin typeface="Tahoma"/>
                <a:cs typeface="Tahoma"/>
              </a:rPr>
              <a:t>robot </a:t>
            </a:r>
            <a:r>
              <a:rPr sz="2100" spc="5" dirty="0">
                <a:solidFill>
                  <a:srgbClr val="0000FF"/>
                </a:solidFill>
                <a:latin typeface="Tahoma"/>
                <a:cs typeface="Tahoma"/>
              </a:rPr>
              <a:t>may </a:t>
            </a:r>
            <a:r>
              <a:rPr sz="2100" dirty="0">
                <a:solidFill>
                  <a:srgbClr val="0000FF"/>
                </a:solidFill>
                <a:latin typeface="Tahoma"/>
                <a:cs typeface="Tahoma"/>
              </a:rPr>
              <a:t>not injure </a:t>
            </a:r>
            <a:r>
              <a:rPr sz="2100" spc="5" dirty="0">
                <a:solidFill>
                  <a:srgbClr val="0000FF"/>
                </a:solidFill>
                <a:latin typeface="Tahoma"/>
                <a:cs typeface="Tahoma"/>
              </a:rPr>
              <a:t>a </a:t>
            </a:r>
            <a:r>
              <a:rPr sz="2100" dirty="0">
                <a:solidFill>
                  <a:srgbClr val="0000FF"/>
                </a:solidFill>
                <a:latin typeface="Tahoma"/>
                <a:cs typeface="Tahoma"/>
              </a:rPr>
              <a:t>human being </a:t>
            </a:r>
            <a:r>
              <a:rPr sz="2100" spc="5" dirty="0">
                <a:latin typeface="Tahoma"/>
                <a:cs typeface="Tahoma"/>
              </a:rPr>
              <a:t>or, </a:t>
            </a:r>
            <a:r>
              <a:rPr sz="2100" dirty="0">
                <a:latin typeface="Tahoma"/>
                <a:cs typeface="Tahoma"/>
              </a:rPr>
              <a:t>through </a:t>
            </a:r>
            <a:r>
              <a:rPr sz="2100" spc="5" dirty="0">
                <a:latin typeface="Tahoma"/>
                <a:cs typeface="Tahoma"/>
              </a:rPr>
              <a:t>inaction, allow a  </a:t>
            </a:r>
            <a:r>
              <a:rPr sz="2100" dirty="0">
                <a:latin typeface="Tahoma"/>
                <a:cs typeface="Tahoma"/>
              </a:rPr>
              <a:t>human being </a:t>
            </a:r>
            <a:r>
              <a:rPr sz="2100" spc="5" dirty="0">
                <a:latin typeface="Tahoma"/>
                <a:cs typeface="Tahoma"/>
              </a:rPr>
              <a:t>to come to</a:t>
            </a:r>
            <a:r>
              <a:rPr sz="2100" spc="-5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harm</a:t>
            </a:r>
            <a:endParaRPr sz="2100">
              <a:latin typeface="Tahoma"/>
              <a:cs typeface="Tahoma"/>
            </a:endParaRPr>
          </a:p>
          <a:p>
            <a:pPr marL="978535" marR="617855" lvl="1" indent="-483234">
              <a:lnSpc>
                <a:spcPts val="2280"/>
              </a:lnSpc>
              <a:spcBef>
                <a:spcPts val="550"/>
              </a:spcBef>
              <a:buClr>
                <a:srgbClr val="990000"/>
              </a:buClr>
              <a:buAutoNum type="arabicPeriod"/>
              <a:tabLst>
                <a:tab pos="978535" algn="l"/>
                <a:tab pos="979169" algn="l"/>
              </a:tabLst>
            </a:pPr>
            <a:r>
              <a:rPr sz="2100" spc="5" dirty="0">
                <a:solidFill>
                  <a:srgbClr val="0000FF"/>
                </a:solidFill>
                <a:latin typeface="Tahoma"/>
                <a:cs typeface="Tahoma"/>
              </a:rPr>
              <a:t>A </a:t>
            </a:r>
            <a:r>
              <a:rPr sz="2100" dirty="0">
                <a:solidFill>
                  <a:srgbClr val="0000FF"/>
                </a:solidFill>
                <a:latin typeface="Tahoma"/>
                <a:cs typeface="Tahoma"/>
              </a:rPr>
              <a:t>robot must obey orders </a:t>
            </a:r>
            <a:r>
              <a:rPr sz="2100" spc="5" dirty="0">
                <a:solidFill>
                  <a:srgbClr val="0000FF"/>
                </a:solidFill>
                <a:latin typeface="Tahoma"/>
                <a:cs typeface="Tahoma"/>
              </a:rPr>
              <a:t>given to it </a:t>
            </a:r>
            <a:r>
              <a:rPr sz="2100" dirty="0">
                <a:solidFill>
                  <a:srgbClr val="0000FF"/>
                </a:solidFill>
                <a:latin typeface="Tahoma"/>
                <a:cs typeface="Tahoma"/>
              </a:rPr>
              <a:t>by human beings</a:t>
            </a:r>
            <a:r>
              <a:rPr sz="2100" dirty="0">
                <a:latin typeface="Tahoma"/>
                <a:cs typeface="Tahoma"/>
              </a:rPr>
              <a:t>, except  where such orders </a:t>
            </a:r>
            <a:r>
              <a:rPr sz="2100" spc="5" dirty="0">
                <a:latin typeface="Tahoma"/>
                <a:cs typeface="Tahoma"/>
              </a:rPr>
              <a:t>would conflict with the </a:t>
            </a:r>
            <a:r>
              <a:rPr sz="2100" dirty="0">
                <a:latin typeface="Tahoma"/>
                <a:cs typeface="Tahoma"/>
              </a:rPr>
              <a:t>First</a:t>
            </a:r>
            <a:r>
              <a:rPr sz="2100" spc="-2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Law</a:t>
            </a:r>
            <a:endParaRPr sz="2100">
              <a:latin typeface="Tahoma"/>
              <a:cs typeface="Tahoma"/>
            </a:endParaRPr>
          </a:p>
          <a:p>
            <a:pPr marL="978535" marR="210820" lvl="1" indent="-483234">
              <a:lnSpc>
                <a:spcPts val="2280"/>
              </a:lnSpc>
              <a:spcBef>
                <a:spcPts val="505"/>
              </a:spcBef>
              <a:buClr>
                <a:srgbClr val="990000"/>
              </a:buClr>
              <a:buAutoNum type="arabicPeriod"/>
              <a:tabLst>
                <a:tab pos="978535" algn="l"/>
                <a:tab pos="979169" algn="l"/>
              </a:tabLst>
            </a:pPr>
            <a:r>
              <a:rPr sz="2100" spc="5" dirty="0">
                <a:solidFill>
                  <a:srgbClr val="0000FF"/>
                </a:solidFill>
                <a:latin typeface="Tahoma"/>
                <a:cs typeface="Tahoma"/>
              </a:rPr>
              <a:t>A </a:t>
            </a:r>
            <a:r>
              <a:rPr sz="2100" dirty="0">
                <a:solidFill>
                  <a:srgbClr val="0000FF"/>
                </a:solidFill>
                <a:latin typeface="Tahoma"/>
                <a:cs typeface="Tahoma"/>
              </a:rPr>
              <a:t>robot must protect </a:t>
            </a:r>
            <a:r>
              <a:rPr sz="2100" spc="5" dirty="0">
                <a:solidFill>
                  <a:srgbClr val="0000FF"/>
                </a:solidFill>
                <a:latin typeface="Tahoma"/>
                <a:cs typeface="Tahoma"/>
              </a:rPr>
              <a:t>its own </a:t>
            </a:r>
            <a:r>
              <a:rPr sz="2100" dirty="0">
                <a:solidFill>
                  <a:srgbClr val="0000FF"/>
                </a:solidFill>
                <a:latin typeface="Tahoma"/>
                <a:cs typeface="Tahoma"/>
              </a:rPr>
              <a:t>existence </a:t>
            </a:r>
            <a:r>
              <a:rPr sz="2100" spc="5" dirty="0">
                <a:latin typeface="Tahoma"/>
                <a:cs typeface="Tahoma"/>
              </a:rPr>
              <a:t>as long as </a:t>
            </a:r>
            <a:r>
              <a:rPr sz="2100" dirty="0">
                <a:latin typeface="Tahoma"/>
                <a:cs typeface="Tahoma"/>
              </a:rPr>
              <a:t>such </a:t>
            </a:r>
            <a:r>
              <a:rPr sz="2100" spc="5" dirty="0">
                <a:latin typeface="Tahoma"/>
                <a:cs typeface="Tahoma"/>
              </a:rPr>
              <a:t>protection  </a:t>
            </a:r>
            <a:r>
              <a:rPr sz="2100" dirty="0">
                <a:latin typeface="Tahoma"/>
                <a:cs typeface="Tahoma"/>
              </a:rPr>
              <a:t>does not </a:t>
            </a:r>
            <a:r>
              <a:rPr sz="2100" spc="5" dirty="0">
                <a:latin typeface="Tahoma"/>
                <a:cs typeface="Tahoma"/>
              </a:rPr>
              <a:t>conflict with the </a:t>
            </a:r>
            <a:r>
              <a:rPr sz="2100" dirty="0">
                <a:latin typeface="Tahoma"/>
                <a:cs typeface="Tahoma"/>
              </a:rPr>
              <a:t>First </a:t>
            </a:r>
            <a:r>
              <a:rPr sz="2100" spc="5" dirty="0">
                <a:latin typeface="Tahoma"/>
                <a:cs typeface="Tahoma"/>
              </a:rPr>
              <a:t>or </a:t>
            </a:r>
            <a:r>
              <a:rPr sz="2100" dirty="0">
                <a:latin typeface="Tahoma"/>
                <a:cs typeface="Tahoma"/>
              </a:rPr>
              <a:t>Second</a:t>
            </a:r>
            <a:r>
              <a:rPr sz="2100" spc="5" dirty="0">
                <a:latin typeface="Tahoma"/>
                <a:cs typeface="Tahoma"/>
              </a:rPr>
              <a:t> Law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1389" y="621096"/>
            <a:ext cx="139700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F</a:t>
            </a:r>
            <a:r>
              <a:rPr sz="3350" spc="10" dirty="0"/>
              <a:t>o</a:t>
            </a:r>
            <a:r>
              <a:rPr sz="3350" spc="15" dirty="0"/>
              <a:t>lding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40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3046713" y="6314830"/>
            <a:ext cx="456565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with loading of </a:t>
            </a:r>
            <a:r>
              <a:rPr sz="2100" dirty="0">
                <a:latin typeface="Tahoma"/>
                <a:cs typeface="Tahoma"/>
              </a:rPr>
              <a:t>sheets under </a:t>
            </a:r>
            <a:r>
              <a:rPr sz="2100" spc="5" dirty="0">
                <a:latin typeface="Tahoma"/>
                <a:cs typeface="Tahoma"/>
              </a:rPr>
              <a:t>the</a:t>
            </a:r>
            <a:r>
              <a:rPr sz="2100" spc="-6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press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82749" y="1666602"/>
            <a:ext cx="4786228" cy="44123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99771" y="633288"/>
            <a:ext cx="1907539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Debu</a:t>
            </a:r>
            <a:r>
              <a:rPr sz="3350" spc="5" dirty="0"/>
              <a:t>rr</a:t>
            </a:r>
            <a:r>
              <a:rPr sz="3350" spc="10" dirty="0"/>
              <a:t>i</a:t>
            </a:r>
            <a:r>
              <a:rPr sz="3350" spc="15" dirty="0"/>
              <a:t>ng</a:t>
            </a:r>
            <a:endParaRPr sz="33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41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897272" y="2831500"/>
            <a:ext cx="5035376" cy="3780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3294" y="1800743"/>
            <a:ext cx="5733415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0345" marR="5080" indent="-208279">
              <a:lnSpc>
                <a:spcPct val="100000"/>
              </a:lnSpc>
              <a:spcBef>
                <a:spcPts val="110"/>
              </a:spcBef>
              <a:buChar char="•"/>
              <a:tabLst>
                <a:tab pos="220979" algn="l"/>
              </a:tabLst>
            </a:pPr>
            <a:r>
              <a:rPr sz="2100" spc="5" dirty="0">
                <a:latin typeface="Tahoma"/>
                <a:cs typeface="Tahoma"/>
              </a:rPr>
              <a:t>car </a:t>
            </a:r>
            <a:r>
              <a:rPr sz="2100" dirty="0">
                <a:latin typeface="Tahoma"/>
                <a:cs typeface="Tahoma"/>
              </a:rPr>
              <a:t>windshields may </a:t>
            </a:r>
            <a:r>
              <a:rPr sz="2100" spc="-5" dirty="0">
                <a:latin typeface="Tahoma"/>
                <a:cs typeface="Tahoma"/>
              </a:rPr>
              <a:t>have </a:t>
            </a:r>
            <a:r>
              <a:rPr sz="2100" dirty="0">
                <a:latin typeface="Tahoma"/>
                <a:cs typeface="Tahoma"/>
              </a:rPr>
              <a:t>large manufacturing  tolerances and </a:t>
            </a:r>
            <a:r>
              <a:rPr sz="2100" spc="5" dirty="0">
                <a:latin typeface="Tahoma"/>
                <a:cs typeface="Tahoma"/>
              </a:rPr>
              <a:t>a </a:t>
            </a:r>
            <a:r>
              <a:rPr sz="2100" dirty="0">
                <a:latin typeface="Tahoma"/>
                <a:cs typeface="Tahoma"/>
              </a:rPr>
              <a:t>sharp </a:t>
            </a:r>
            <a:r>
              <a:rPr sz="2100" spc="5" dirty="0">
                <a:latin typeface="Tahoma"/>
                <a:cs typeface="Tahoma"/>
              </a:rPr>
              <a:t>contour</a:t>
            </a:r>
            <a:r>
              <a:rPr sz="2100" spc="-1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profile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9418" y="3882527"/>
            <a:ext cx="3727450" cy="27311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16230" marR="344170" indent="-304165">
              <a:lnSpc>
                <a:spcPct val="100000"/>
              </a:lnSpc>
              <a:spcBef>
                <a:spcPts val="110"/>
              </a:spcBef>
              <a:buChar char="•"/>
              <a:tabLst>
                <a:tab pos="316230" algn="l"/>
                <a:tab pos="316865" algn="l"/>
              </a:tabLst>
            </a:pPr>
            <a:r>
              <a:rPr sz="2100" spc="5" dirty="0">
                <a:latin typeface="Tahoma"/>
                <a:cs typeface="Tahoma"/>
              </a:rPr>
              <a:t>the </a:t>
            </a:r>
            <a:r>
              <a:rPr sz="2100" dirty="0">
                <a:latin typeface="Tahoma"/>
                <a:cs typeface="Tahoma"/>
              </a:rPr>
              <a:t>robot follows </a:t>
            </a:r>
            <a:r>
              <a:rPr sz="2100" spc="5" dirty="0">
                <a:latin typeface="Tahoma"/>
                <a:cs typeface="Tahoma"/>
              </a:rPr>
              <a:t>a </a:t>
            </a:r>
            <a:r>
              <a:rPr sz="2100" dirty="0">
                <a:latin typeface="Tahoma"/>
                <a:cs typeface="Tahoma"/>
              </a:rPr>
              <a:t>given  predefined Cartesian</a:t>
            </a:r>
            <a:r>
              <a:rPr sz="2100" spc="-3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path</a:t>
            </a:r>
            <a:endParaRPr sz="2100">
              <a:latin typeface="Tahoma"/>
              <a:cs typeface="Tahoma"/>
            </a:endParaRPr>
          </a:p>
          <a:p>
            <a:pPr marL="316230" marR="5080" indent="-304165">
              <a:lnSpc>
                <a:spcPct val="100499"/>
              </a:lnSpc>
              <a:spcBef>
                <a:spcPts val="515"/>
              </a:spcBef>
              <a:buChar char="•"/>
              <a:tabLst>
                <a:tab pos="316230" algn="l"/>
                <a:tab pos="316865" algn="l"/>
              </a:tabLst>
            </a:pPr>
            <a:r>
              <a:rPr sz="2100" spc="5" dirty="0">
                <a:latin typeface="Tahoma"/>
                <a:cs typeface="Tahoma"/>
              </a:rPr>
              <a:t>the contact </a:t>
            </a:r>
            <a:r>
              <a:rPr sz="2100" spc="-5" dirty="0">
                <a:latin typeface="Tahoma"/>
                <a:cs typeface="Tahoma"/>
              </a:rPr>
              <a:t>force </a:t>
            </a:r>
            <a:r>
              <a:rPr sz="2100" dirty="0">
                <a:latin typeface="Tahoma"/>
                <a:cs typeface="Tahoma"/>
              </a:rPr>
              <a:t>between  cutting blade and glass must  be feedback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controlled</a:t>
            </a:r>
            <a:endParaRPr sz="2100">
              <a:latin typeface="Tahoma"/>
              <a:cs typeface="Tahoma"/>
            </a:endParaRPr>
          </a:p>
          <a:p>
            <a:pPr marL="316230" marR="46990" indent="-304165">
              <a:lnSpc>
                <a:spcPct val="101000"/>
              </a:lnSpc>
              <a:spcBef>
                <a:spcPts val="505"/>
              </a:spcBef>
              <a:buChar char="•"/>
              <a:tabLst>
                <a:tab pos="316230" algn="l"/>
                <a:tab pos="316865" algn="l"/>
              </a:tabLst>
            </a:pPr>
            <a:r>
              <a:rPr sz="2100" dirty="0">
                <a:latin typeface="Tahoma"/>
                <a:cs typeface="Tahoma"/>
              </a:rPr>
              <a:t>deburring robot head  mounts </a:t>
            </a:r>
            <a:r>
              <a:rPr sz="2100" spc="5" dirty="0">
                <a:latin typeface="Tahoma"/>
                <a:cs typeface="Tahoma"/>
              </a:rPr>
              <a:t>a </a:t>
            </a:r>
            <a:r>
              <a:rPr sz="2100" dirty="0">
                <a:latin typeface="Tahoma"/>
                <a:cs typeface="Tahoma"/>
              </a:rPr>
              <a:t>force </a:t>
            </a:r>
            <a:r>
              <a:rPr sz="2100" spc="5" dirty="0">
                <a:latin typeface="Tahoma"/>
                <a:cs typeface="Tahoma"/>
              </a:rPr>
              <a:t>load cell </a:t>
            </a:r>
            <a:r>
              <a:rPr sz="2100" dirty="0">
                <a:latin typeface="Tahoma"/>
                <a:cs typeface="Tahoma"/>
              </a:rPr>
              <a:t>and  </a:t>
            </a:r>
            <a:r>
              <a:rPr sz="2100" spc="5" dirty="0">
                <a:latin typeface="Tahoma"/>
                <a:cs typeface="Tahoma"/>
              </a:rPr>
              <a:t>is pneumatically</a:t>
            </a:r>
            <a:r>
              <a:rPr sz="2100" spc="-25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actuated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61911" y="1853183"/>
            <a:ext cx="2935211" cy="1853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7840" y="633288"/>
            <a:ext cx="323278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Deburring</a:t>
            </a:r>
            <a:r>
              <a:rPr sz="3350" spc="-45" dirty="0"/>
              <a:t> </a:t>
            </a:r>
            <a:r>
              <a:rPr sz="3350" spc="10" dirty="0"/>
              <a:t>center</a:t>
            </a:r>
            <a:endParaRPr sz="33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42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158606" y="6232534"/>
            <a:ext cx="8351520" cy="6705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deburring center </a:t>
            </a:r>
            <a:r>
              <a:rPr sz="2100" spc="-5" dirty="0">
                <a:latin typeface="Tahoma"/>
                <a:cs typeface="Tahoma"/>
              </a:rPr>
              <a:t>for </a:t>
            </a:r>
            <a:r>
              <a:rPr sz="2100" dirty="0">
                <a:latin typeface="Tahoma"/>
                <a:cs typeface="Tahoma"/>
              </a:rPr>
              <a:t>steel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parts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100" dirty="0">
                <a:latin typeface="Tahoma"/>
                <a:cs typeface="Tahoma"/>
              </a:rPr>
              <a:t>using </a:t>
            </a:r>
            <a:r>
              <a:rPr sz="2100" spc="5" dirty="0">
                <a:latin typeface="Tahoma"/>
                <a:cs typeface="Tahoma"/>
              </a:rPr>
              <a:t>Comau </a:t>
            </a:r>
            <a:r>
              <a:rPr sz="2100" spc="-10" dirty="0">
                <a:latin typeface="Tahoma"/>
                <a:cs typeface="Tahoma"/>
              </a:rPr>
              <a:t>SMART </a:t>
            </a:r>
            <a:r>
              <a:rPr sz="2100" spc="5" dirty="0">
                <a:latin typeface="Tahoma"/>
                <a:cs typeface="Tahoma"/>
              </a:rPr>
              <a:t>NJ </a:t>
            </a:r>
            <a:r>
              <a:rPr sz="2100" dirty="0">
                <a:latin typeface="Tahoma"/>
                <a:cs typeface="Tahoma"/>
              </a:rPr>
              <a:t>110-3.0/foundry robot (courtesy </a:t>
            </a:r>
            <a:r>
              <a:rPr sz="2100" spc="5" dirty="0">
                <a:latin typeface="Tahoma"/>
                <a:cs typeface="Tahoma"/>
              </a:rPr>
              <a:t>of </a:t>
            </a:r>
            <a:r>
              <a:rPr sz="2100" dirty="0">
                <a:latin typeface="Tahoma"/>
                <a:cs typeface="Tahoma"/>
              </a:rPr>
              <a:t>Adami</a:t>
            </a:r>
            <a:r>
              <a:rPr sz="2100" spc="55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srl)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98206" y="1718447"/>
            <a:ext cx="65595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16048" y="1652016"/>
            <a:ext cx="5882640" cy="441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9728" y="648528"/>
            <a:ext cx="489458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Off-line robot workstation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43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2216153" y="6259966"/>
            <a:ext cx="622935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articulated </a:t>
            </a:r>
            <a:r>
              <a:rPr sz="2100" dirty="0">
                <a:latin typeface="Tahoma"/>
                <a:cs typeface="Tahoma"/>
              </a:rPr>
              <a:t>robot </a:t>
            </a:r>
            <a:r>
              <a:rPr sz="2100" spc="5" dirty="0">
                <a:latin typeface="Tahoma"/>
                <a:cs typeface="Tahoma"/>
              </a:rPr>
              <a:t>in </a:t>
            </a:r>
            <a:r>
              <a:rPr sz="2100" dirty="0">
                <a:latin typeface="Tahoma"/>
                <a:cs typeface="Tahoma"/>
              </a:rPr>
              <a:t>metal surface finishing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operation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921" y="1696744"/>
            <a:ext cx="5730026" cy="41865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2492" y="648528"/>
            <a:ext cx="406971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Safety in </a:t>
            </a:r>
            <a:r>
              <a:rPr sz="3350" spc="10" dirty="0"/>
              <a:t>robotic</a:t>
            </a:r>
            <a:r>
              <a:rPr sz="3350" spc="-55" dirty="0"/>
              <a:t> </a:t>
            </a:r>
            <a:r>
              <a:rPr sz="3350" spc="10" dirty="0"/>
              <a:t>cells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44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2245753" y="6046606"/>
            <a:ext cx="6188710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commercial 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video </a:t>
            </a:r>
            <a:r>
              <a:rPr sz="2100" dirty="0">
                <a:latin typeface="Tahoma"/>
                <a:cs typeface="Tahoma"/>
              </a:rPr>
              <a:t>from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ABB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100" spc="-5" dirty="0">
                <a:latin typeface="Tahoma"/>
                <a:cs typeface="Tahoma"/>
              </a:rPr>
              <a:t>SafeMove </a:t>
            </a:r>
            <a:r>
              <a:rPr sz="2100" dirty="0">
                <a:latin typeface="Tahoma"/>
                <a:cs typeface="Tahoma"/>
              </a:rPr>
              <a:t>(2008) </a:t>
            </a:r>
            <a:r>
              <a:rPr sz="2100" spc="5" dirty="0">
                <a:latin typeface="Tahoma"/>
                <a:cs typeface="Tahoma"/>
              </a:rPr>
              <a:t>cell monitoring </a:t>
            </a:r>
            <a:r>
              <a:rPr sz="2100" dirty="0">
                <a:latin typeface="Tahoma"/>
                <a:cs typeface="Tahoma"/>
              </a:rPr>
              <a:t>system: no</a:t>
            </a:r>
            <a:r>
              <a:rPr sz="2100" spc="20" dirty="0">
                <a:latin typeface="Tahoma"/>
                <a:cs typeface="Tahoma"/>
              </a:rPr>
              <a:t> </a:t>
            </a:r>
            <a:r>
              <a:rPr sz="2100" spc="-5" dirty="0">
                <a:latin typeface="Tahoma"/>
                <a:cs typeface="Tahoma"/>
              </a:rPr>
              <a:t>fences!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77007" y="1572767"/>
            <a:ext cx="5736336" cy="4306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3812" y="688152"/>
            <a:ext cx="566991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Robot </a:t>
            </a:r>
            <a:r>
              <a:rPr sz="3350" spc="10" dirty="0"/>
              <a:t>manipulator</a:t>
            </a:r>
            <a:r>
              <a:rPr sz="3350" spc="15" dirty="0"/>
              <a:t> </a:t>
            </a:r>
            <a:r>
              <a:rPr sz="3350" spc="10" dirty="0"/>
              <a:t>kinematics</a:t>
            </a:r>
            <a:endParaRPr sz="335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45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4013015" y="5104775"/>
            <a:ext cx="2689225" cy="990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86765" marR="779780" algn="ctr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Comau  </a:t>
            </a:r>
            <a:r>
              <a:rPr sz="2100" dirty="0">
                <a:latin typeface="Tahoma"/>
                <a:cs typeface="Tahoma"/>
              </a:rPr>
              <a:t>Smart</a:t>
            </a:r>
            <a:r>
              <a:rPr sz="2100" spc="-65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H4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closed </a:t>
            </a: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kinematic</a:t>
            </a:r>
            <a:r>
              <a:rPr sz="2100" spc="-50" dirty="0">
                <a:solidFill>
                  <a:srgbClr val="ED181E"/>
                </a:solidFill>
                <a:latin typeface="Tahoma"/>
                <a:cs typeface="Tahoma"/>
              </a:rPr>
              <a:t> </a:t>
            </a: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chain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7347" y="1710173"/>
            <a:ext cx="2300399" cy="3186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4564" y="1710173"/>
            <a:ext cx="2699739" cy="3061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44337" y="1710173"/>
            <a:ext cx="2854107" cy="2987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8535" y="5104775"/>
            <a:ext cx="2531745" cy="16338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9584" marR="481330" algn="ctr">
              <a:lnSpc>
                <a:spcPct val="100000"/>
              </a:lnSpc>
              <a:spcBef>
                <a:spcPts val="110"/>
              </a:spcBef>
            </a:pPr>
            <a:r>
              <a:rPr sz="2100" spc="-10" dirty="0">
                <a:latin typeface="Tahoma"/>
                <a:cs typeface="Tahoma"/>
              </a:rPr>
              <a:t>Kuka </a:t>
            </a:r>
            <a:r>
              <a:rPr sz="2100" dirty="0">
                <a:latin typeface="Tahoma"/>
                <a:cs typeface="Tahoma"/>
              </a:rPr>
              <a:t>150_2  (series</a:t>
            </a:r>
            <a:r>
              <a:rPr sz="2100" spc="-8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2000)</a:t>
            </a:r>
            <a:endParaRPr sz="2100">
              <a:latin typeface="Tahoma"/>
              <a:cs typeface="Tahoma"/>
            </a:endParaRPr>
          </a:p>
          <a:p>
            <a:pPr marL="12700" marR="5080" algn="ctr">
              <a:lnSpc>
                <a:spcPct val="100499"/>
              </a:lnSpc>
              <a:spcBef>
                <a:spcPts val="15"/>
              </a:spcBef>
            </a:pP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open </a:t>
            </a: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kinematic</a:t>
            </a:r>
            <a:r>
              <a:rPr sz="2100" spc="-75" dirty="0">
                <a:solidFill>
                  <a:srgbClr val="ED181E"/>
                </a:solidFill>
                <a:latin typeface="Tahoma"/>
                <a:cs typeface="Tahoma"/>
              </a:rPr>
              <a:t> </a:t>
            </a: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chain  </a:t>
            </a:r>
            <a:r>
              <a:rPr sz="2100" spc="5" dirty="0">
                <a:solidFill>
                  <a:srgbClr val="1822CD"/>
                </a:solidFill>
                <a:latin typeface="Tahoma"/>
                <a:cs typeface="Tahoma"/>
              </a:rPr>
              <a:t>(rigid </a:t>
            </a:r>
            <a:r>
              <a:rPr sz="2100" dirty="0">
                <a:solidFill>
                  <a:srgbClr val="1822CD"/>
                </a:solidFill>
                <a:latin typeface="Tahoma"/>
                <a:cs typeface="Tahoma"/>
              </a:rPr>
              <a:t>bodies  connected by</a:t>
            </a:r>
            <a:r>
              <a:rPr sz="2100" spc="-10" dirty="0">
                <a:solidFill>
                  <a:srgbClr val="1822CD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1822CD"/>
                </a:solidFill>
                <a:latin typeface="Tahoma"/>
                <a:cs typeface="Tahoma"/>
              </a:rPr>
              <a:t>joints)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3277" y="5104775"/>
            <a:ext cx="2208530" cy="990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8500" marR="607060" indent="101600">
              <a:lnSpc>
                <a:spcPct val="100000"/>
              </a:lnSpc>
              <a:spcBef>
                <a:spcPts val="110"/>
              </a:spcBef>
            </a:pPr>
            <a:r>
              <a:rPr sz="2100" spc="-20" dirty="0">
                <a:latin typeface="Tahoma"/>
                <a:cs typeface="Tahoma"/>
              </a:rPr>
              <a:t>Fanuc  </a:t>
            </a:r>
            <a:r>
              <a:rPr sz="2100" dirty="0">
                <a:latin typeface="Tahoma"/>
                <a:cs typeface="Tahoma"/>
              </a:rPr>
              <a:t>F-200iB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parallel</a:t>
            </a:r>
            <a:r>
              <a:rPr sz="2100" spc="-60" dirty="0">
                <a:solidFill>
                  <a:srgbClr val="ED181E"/>
                </a:solidFill>
                <a:latin typeface="Tahoma"/>
                <a:cs typeface="Tahoma"/>
              </a:rPr>
              <a:t> </a:t>
            </a: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kinematics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7330" y="715584"/>
            <a:ext cx="361696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SCARA-type</a:t>
            </a:r>
            <a:r>
              <a:rPr sz="3350" spc="-40" dirty="0"/>
              <a:t> </a:t>
            </a:r>
            <a:r>
              <a:rPr sz="3350" spc="10" dirty="0"/>
              <a:t>robots</a:t>
            </a:r>
            <a:endParaRPr sz="335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46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7120601" y="1678279"/>
            <a:ext cx="2891020" cy="2717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57728" y="5485774"/>
            <a:ext cx="8766810" cy="11798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685" algn="ctr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solidFill>
                  <a:srgbClr val="FF0000"/>
                </a:solidFill>
                <a:latin typeface="Tahoma"/>
                <a:cs typeface="Tahoma"/>
              </a:rPr>
              <a:t>SCARA </a:t>
            </a:r>
            <a:r>
              <a:rPr sz="2100" dirty="0">
                <a:latin typeface="Tahoma"/>
                <a:cs typeface="Tahoma"/>
              </a:rPr>
              <a:t>(Selective </a:t>
            </a:r>
            <a:r>
              <a:rPr sz="2100" spc="5" dirty="0">
                <a:latin typeface="Tahoma"/>
                <a:cs typeface="Tahoma"/>
              </a:rPr>
              <a:t>Compliant Arm </a:t>
            </a:r>
            <a:r>
              <a:rPr sz="2100" spc="-5" dirty="0">
                <a:latin typeface="Tahoma"/>
                <a:cs typeface="Tahoma"/>
              </a:rPr>
              <a:t>for Robotic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Assembly)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spcBef>
                <a:spcPts val="1515"/>
              </a:spcBef>
              <a:buChar char="•"/>
              <a:tabLst>
                <a:tab pos="219710" algn="l"/>
              </a:tabLst>
            </a:pPr>
            <a:r>
              <a:rPr sz="2100" spc="5" dirty="0">
                <a:latin typeface="Tahoma"/>
                <a:cs typeface="Tahoma"/>
              </a:rPr>
              <a:t>4 </a:t>
            </a:r>
            <a:r>
              <a:rPr sz="2100" dirty="0">
                <a:latin typeface="Tahoma"/>
                <a:cs typeface="Tahoma"/>
              </a:rPr>
              <a:t>degrees </a:t>
            </a:r>
            <a:r>
              <a:rPr sz="2100" spc="5" dirty="0">
                <a:latin typeface="Tahoma"/>
                <a:cs typeface="Tahoma"/>
              </a:rPr>
              <a:t>of </a:t>
            </a:r>
            <a:r>
              <a:rPr sz="2100" dirty="0">
                <a:latin typeface="Tahoma"/>
                <a:cs typeface="Tahoma"/>
              </a:rPr>
              <a:t>freedom (= joints): </a:t>
            </a:r>
            <a:r>
              <a:rPr sz="2100" spc="5" dirty="0">
                <a:latin typeface="Tahoma"/>
                <a:cs typeface="Tahoma"/>
              </a:rPr>
              <a:t>3 </a:t>
            </a:r>
            <a:r>
              <a:rPr sz="2100" dirty="0">
                <a:latin typeface="Tahoma"/>
                <a:cs typeface="Tahoma"/>
              </a:rPr>
              <a:t>revolute </a:t>
            </a:r>
            <a:r>
              <a:rPr sz="2100" spc="5" dirty="0">
                <a:latin typeface="Tahoma"/>
                <a:cs typeface="Tahoma"/>
              </a:rPr>
              <a:t>+ 1 </a:t>
            </a:r>
            <a:r>
              <a:rPr sz="2100" dirty="0">
                <a:latin typeface="Tahoma"/>
                <a:cs typeface="Tahoma"/>
              </a:rPr>
              <a:t>prismatic (vertical)</a:t>
            </a:r>
            <a:r>
              <a:rPr sz="2100" spc="50" dirty="0">
                <a:latin typeface="Tahoma"/>
                <a:cs typeface="Tahoma"/>
              </a:rPr>
              <a:t> </a:t>
            </a:r>
            <a:r>
              <a:rPr sz="2100" spc="-5" dirty="0">
                <a:latin typeface="Tahoma"/>
                <a:cs typeface="Tahoma"/>
              </a:rPr>
              <a:t>axes</a:t>
            </a:r>
            <a:endParaRPr sz="2100">
              <a:latin typeface="Tahoma"/>
              <a:cs typeface="Tahoma"/>
            </a:endParaRPr>
          </a:p>
          <a:p>
            <a:pPr marL="219075" indent="-207010">
              <a:lnSpc>
                <a:spcPct val="100000"/>
              </a:lnSpc>
              <a:buChar char="•"/>
              <a:tabLst>
                <a:tab pos="219710" algn="l"/>
              </a:tabLst>
            </a:pPr>
            <a:r>
              <a:rPr sz="2100" spc="5" dirty="0">
                <a:latin typeface="Tahoma"/>
                <a:cs typeface="Tahoma"/>
              </a:rPr>
              <a:t>compliant in </a:t>
            </a:r>
            <a:r>
              <a:rPr sz="2100" dirty="0">
                <a:latin typeface="Tahoma"/>
                <a:cs typeface="Tahoma"/>
              </a:rPr>
              <a:t>horizontal plane </a:t>
            </a:r>
            <a:r>
              <a:rPr sz="2100" spc="-5" dirty="0">
                <a:latin typeface="Tahoma"/>
                <a:cs typeface="Tahoma"/>
              </a:rPr>
              <a:t>for </a:t>
            </a:r>
            <a:r>
              <a:rPr sz="2100" dirty="0">
                <a:latin typeface="Tahoma"/>
                <a:cs typeface="Tahoma"/>
              </a:rPr>
              <a:t>micro-assembly and</a:t>
            </a:r>
            <a:r>
              <a:rPr sz="2100" spc="40" dirty="0">
                <a:latin typeface="Tahoma"/>
                <a:cs typeface="Tahoma"/>
              </a:rPr>
              <a:t> </a:t>
            </a:r>
            <a:r>
              <a:rPr sz="2100" spc="-5" dirty="0">
                <a:latin typeface="Tahoma"/>
                <a:cs typeface="Tahoma"/>
              </a:rPr>
              <a:t>pick-and-place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7631" y="4492127"/>
            <a:ext cx="2226310" cy="861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6675" algn="ctr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Mitsubishi</a:t>
            </a:r>
            <a:r>
              <a:rPr sz="2100" spc="-1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RP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spc="10" dirty="0">
                <a:latin typeface="Tahoma"/>
                <a:cs typeface="Tahoma"/>
              </a:rPr>
              <a:t>(repeatability </a:t>
            </a:r>
            <a:r>
              <a:rPr sz="1650" spc="15" dirty="0">
                <a:latin typeface="Tahoma"/>
                <a:cs typeface="Tahoma"/>
              </a:rPr>
              <a:t>5</a:t>
            </a:r>
            <a:r>
              <a:rPr sz="1650" spc="-35" dirty="0">
                <a:latin typeface="Tahoma"/>
                <a:cs typeface="Tahoma"/>
              </a:rPr>
              <a:t> </a:t>
            </a:r>
            <a:r>
              <a:rPr sz="1650" spc="15" dirty="0">
                <a:latin typeface="Tahoma"/>
                <a:cs typeface="Tahoma"/>
              </a:rPr>
              <a:t>micron,</a:t>
            </a:r>
            <a:endParaRPr sz="1650">
              <a:latin typeface="Tahoma"/>
              <a:cs typeface="Tahoma"/>
            </a:endParaRPr>
          </a:p>
          <a:p>
            <a:pPr marL="67945" algn="ctr">
              <a:lnSpc>
                <a:spcPct val="100000"/>
              </a:lnSpc>
              <a:spcBef>
                <a:spcPts val="35"/>
              </a:spcBef>
            </a:pPr>
            <a:r>
              <a:rPr sz="1650" spc="15" dirty="0">
                <a:latin typeface="Tahoma"/>
                <a:cs typeface="Tahoma"/>
              </a:rPr>
              <a:t>payload 5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5" dirty="0">
                <a:latin typeface="Tahoma"/>
                <a:cs typeface="Tahoma"/>
              </a:rPr>
              <a:t>kg)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9299" y="4492127"/>
            <a:ext cx="2021839" cy="861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Mitsubishi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RH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spc="15" dirty="0">
                <a:latin typeface="Tahoma"/>
                <a:cs typeface="Tahoma"/>
              </a:rPr>
              <a:t>(workspace 850</a:t>
            </a:r>
            <a:r>
              <a:rPr sz="1650" spc="-30" dirty="0">
                <a:latin typeface="Tahoma"/>
                <a:cs typeface="Tahoma"/>
              </a:rPr>
              <a:t> </a:t>
            </a:r>
            <a:r>
              <a:rPr sz="1650" spc="25" dirty="0">
                <a:latin typeface="Tahoma"/>
                <a:cs typeface="Tahoma"/>
              </a:rPr>
              <a:t>mm,</a:t>
            </a:r>
            <a:endParaRPr sz="1650">
              <a:latin typeface="Tahoma"/>
              <a:cs typeface="Tahoma"/>
            </a:endParaRPr>
          </a:p>
          <a:p>
            <a:pPr marL="342900">
              <a:lnSpc>
                <a:spcPct val="100000"/>
              </a:lnSpc>
              <a:spcBef>
                <a:spcPts val="35"/>
              </a:spcBef>
            </a:pPr>
            <a:r>
              <a:rPr sz="1650" spc="10" dirty="0">
                <a:latin typeface="Tahoma"/>
                <a:cs typeface="Tahoma"/>
              </a:rPr>
              <a:t>velocity </a:t>
            </a:r>
            <a:r>
              <a:rPr sz="1650" spc="15" dirty="0">
                <a:latin typeface="Tahoma"/>
                <a:cs typeface="Tahoma"/>
              </a:rPr>
              <a:t>5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20" dirty="0">
                <a:latin typeface="Tahoma"/>
                <a:cs typeface="Tahoma"/>
              </a:rPr>
              <a:t>m/s)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8861" y="4665863"/>
            <a:ext cx="147828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Bosch</a:t>
            </a:r>
            <a:r>
              <a:rPr sz="2100" spc="-70" dirty="0">
                <a:latin typeface="Tahoma"/>
                <a:cs typeface="Tahoma"/>
              </a:rPr>
              <a:t> </a:t>
            </a:r>
            <a:r>
              <a:rPr sz="2100" spc="-40" dirty="0">
                <a:latin typeface="Tahoma"/>
                <a:cs typeface="Tahoma"/>
              </a:rPr>
              <a:t>Turbo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9887" y="1778997"/>
            <a:ext cx="2971559" cy="2467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1994" y="1706815"/>
            <a:ext cx="2624569" cy="26522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0724" y="715584"/>
            <a:ext cx="331279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Adept </a:t>
            </a:r>
            <a:r>
              <a:rPr sz="3350" spc="15" dirty="0"/>
              <a:t>Cobra</a:t>
            </a:r>
            <a:r>
              <a:rPr sz="3350" spc="-80" dirty="0"/>
              <a:t> </a:t>
            </a:r>
            <a:r>
              <a:rPr sz="3350" spc="15" dirty="0"/>
              <a:t>i600</a:t>
            </a:r>
            <a:endParaRPr sz="33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47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2648045" y="6378838"/>
            <a:ext cx="537464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5" dirty="0">
                <a:latin typeface="Tahoma"/>
                <a:cs typeface="Tahoma"/>
              </a:rPr>
              <a:t>fastest </a:t>
            </a:r>
            <a:r>
              <a:rPr sz="2100" spc="5" dirty="0">
                <a:latin typeface="Tahoma"/>
                <a:cs typeface="Tahoma"/>
              </a:rPr>
              <a:t>SCARA </a:t>
            </a:r>
            <a:r>
              <a:rPr sz="2100" dirty="0">
                <a:latin typeface="Tahoma"/>
                <a:cs typeface="Tahoma"/>
              </a:rPr>
              <a:t>robot </a:t>
            </a:r>
            <a:r>
              <a:rPr sz="2100" spc="-5" dirty="0">
                <a:latin typeface="Tahoma"/>
                <a:cs typeface="Tahoma"/>
              </a:rPr>
              <a:t>for pick-and-place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tasks!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45860" y="1706255"/>
            <a:ext cx="65595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4232" y="1673351"/>
            <a:ext cx="5952744" cy="446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9908" y="715584"/>
            <a:ext cx="407924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Other types </a:t>
            </a:r>
            <a:r>
              <a:rPr sz="3350" spc="10" dirty="0"/>
              <a:t>of</a:t>
            </a:r>
            <a:r>
              <a:rPr sz="3350" spc="-55" dirty="0"/>
              <a:t> </a:t>
            </a:r>
            <a:r>
              <a:rPr sz="3350" spc="10" dirty="0"/>
              <a:t>robots</a:t>
            </a:r>
            <a:endParaRPr sz="33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48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2116889" y="4882271"/>
            <a:ext cx="2199640" cy="9251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4490" marR="357505" algn="ctr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Comau</a:t>
            </a:r>
            <a:r>
              <a:rPr sz="2100" spc="-8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Mast  gantry</a:t>
            </a:r>
            <a:r>
              <a:rPr sz="2100" spc="-5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robot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650" spc="10" dirty="0">
                <a:latin typeface="Tahoma"/>
                <a:cs typeface="Tahoma"/>
              </a:rPr>
              <a:t>(payload </a:t>
            </a:r>
            <a:r>
              <a:rPr sz="1650" spc="15" dirty="0">
                <a:latin typeface="Tahoma"/>
                <a:cs typeface="Tahoma"/>
              </a:rPr>
              <a:t>up to 560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5" dirty="0">
                <a:latin typeface="Tahoma"/>
                <a:cs typeface="Tahoma"/>
              </a:rPr>
              <a:t>kg)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3647" y="4937135"/>
            <a:ext cx="1893570" cy="861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ABB</a:t>
            </a:r>
            <a:r>
              <a:rPr sz="2100" spc="-5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Flexpicker</a:t>
            </a:r>
            <a:endParaRPr sz="2100">
              <a:latin typeface="Tahoma"/>
              <a:cs typeface="Tahoma"/>
            </a:endParaRPr>
          </a:p>
          <a:p>
            <a:pPr marL="75565" marR="5080" indent="-63500">
              <a:lnSpc>
                <a:spcPct val="101800"/>
              </a:lnSpc>
              <a:spcBef>
                <a:spcPts val="10"/>
              </a:spcBef>
            </a:pPr>
            <a:r>
              <a:rPr sz="1650" spc="15" dirty="0">
                <a:latin typeface="Tahoma"/>
                <a:cs typeface="Tahoma"/>
              </a:rPr>
              <a:t>(150</a:t>
            </a:r>
            <a:r>
              <a:rPr sz="1650" spc="-60" dirty="0">
                <a:latin typeface="Tahoma"/>
                <a:cs typeface="Tahoma"/>
              </a:rPr>
              <a:t> </a:t>
            </a:r>
            <a:r>
              <a:rPr sz="1650" spc="10" dirty="0">
                <a:latin typeface="Tahoma"/>
                <a:cs typeface="Tahoma"/>
              </a:rPr>
              <a:t>pick-and-place  </a:t>
            </a:r>
            <a:r>
              <a:rPr sz="1650" spc="25" dirty="0">
                <a:latin typeface="Tahoma"/>
                <a:cs typeface="Tahoma"/>
              </a:rPr>
              <a:t>o</a:t>
            </a:r>
            <a:r>
              <a:rPr sz="1650" spc="20" dirty="0">
                <a:latin typeface="Tahoma"/>
                <a:cs typeface="Tahoma"/>
              </a:rPr>
              <a:t>p</a:t>
            </a:r>
            <a:r>
              <a:rPr sz="1650" spc="15" dirty="0">
                <a:latin typeface="Tahoma"/>
                <a:cs typeface="Tahoma"/>
              </a:rPr>
              <a:t>e</a:t>
            </a:r>
            <a:r>
              <a:rPr sz="1650" spc="-20" dirty="0">
                <a:latin typeface="Tahoma"/>
                <a:cs typeface="Tahoma"/>
              </a:rPr>
              <a:t>r</a:t>
            </a:r>
            <a:r>
              <a:rPr sz="1650" spc="15" dirty="0">
                <a:latin typeface="Tahoma"/>
                <a:cs typeface="Tahoma"/>
              </a:rPr>
              <a:t>at</a:t>
            </a:r>
            <a:r>
              <a:rPr sz="1650" spc="5" dirty="0">
                <a:latin typeface="Tahoma"/>
                <a:cs typeface="Tahoma"/>
              </a:rPr>
              <a:t>i</a:t>
            </a:r>
            <a:r>
              <a:rPr sz="1650" spc="25" dirty="0">
                <a:latin typeface="Tahoma"/>
                <a:cs typeface="Tahoma"/>
              </a:rPr>
              <a:t>o</a:t>
            </a:r>
            <a:r>
              <a:rPr sz="1650" spc="15" dirty="0">
                <a:latin typeface="Tahoma"/>
                <a:cs typeface="Tahoma"/>
              </a:rPr>
              <a:t>ns/</a:t>
            </a:r>
            <a:r>
              <a:rPr sz="1650" spc="40" dirty="0">
                <a:latin typeface="Tahoma"/>
                <a:cs typeface="Tahoma"/>
              </a:rPr>
              <a:t>m</a:t>
            </a:r>
            <a:r>
              <a:rPr sz="1650" spc="10" dirty="0">
                <a:latin typeface="Tahoma"/>
                <a:cs typeface="Tahoma"/>
              </a:rPr>
              <a:t>inu</a:t>
            </a:r>
            <a:r>
              <a:rPr sz="1650" spc="15" dirty="0">
                <a:latin typeface="Tahoma"/>
                <a:cs typeface="Tahoma"/>
              </a:rPr>
              <a:t>t</a:t>
            </a:r>
            <a:r>
              <a:rPr sz="1650" spc="10" dirty="0">
                <a:latin typeface="Tahoma"/>
                <a:cs typeface="Tahoma"/>
              </a:rPr>
              <a:t>e)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3742" y="1972039"/>
            <a:ext cx="2939679" cy="2608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04453" y="1820962"/>
            <a:ext cx="2954780" cy="2841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4405" marR="5080" indent="29845">
              <a:lnSpc>
                <a:spcPct val="100299"/>
              </a:lnSpc>
              <a:spcBef>
                <a:spcPts val="90"/>
              </a:spcBef>
            </a:pPr>
            <a:r>
              <a:rPr dirty="0"/>
              <a:t>Chocolate packaging </a:t>
            </a:r>
            <a:r>
              <a:rPr spc="-5" dirty="0"/>
              <a:t>with  </a:t>
            </a:r>
            <a:r>
              <a:rPr dirty="0"/>
              <a:t>lightweight parallel</a:t>
            </a:r>
            <a:r>
              <a:rPr spc="-20" dirty="0"/>
              <a:t> </a:t>
            </a:r>
            <a:r>
              <a:rPr dirty="0"/>
              <a:t>robots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49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2000106" y="5668653"/>
            <a:ext cx="1767839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test 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video </a:t>
            </a:r>
            <a:r>
              <a:rPr sz="2100" spc="5" dirty="0">
                <a:latin typeface="Tahoma"/>
                <a:cs typeface="Tahoma"/>
              </a:rPr>
              <a:t>with  ABB</a:t>
            </a:r>
            <a:r>
              <a:rPr sz="2100" spc="-7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Flexpicker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9168" y="1911095"/>
            <a:ext cx="4358639" cy="3270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37247" y="5656462"/>
            <a:ext cx="2251075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503555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video </a:t>
            </a:r>
            <a:r>
              <a:rPr sz="2100" spc="5" dirty="0">
                <a:latin typeface="Tahoma"/>
                <a:cs typeface="Tahoma"/>
              </a:rPr>
              <a:t>with  </a:t>
            </a:r>
            <a:r>
              <a:rPr sz="2100" dirty="0">
                <a:latin typeface="Tahoma"/>
                <a:cs typeface="Tahoma"/>
              </a:rPr>
              <a:t>Adept Quatro</a:t>
            </a:r>
            <a:r>
              <a:rPr sz="2100" spc="-4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s650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28640" y="1911095"/>
            <a:ext cx="4376927" cy="328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8023" y="675960"/>
            <a:ext cx="641223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Evolution </a:t>
            </a:r>
            <a:r>
              <a:rPr sz="3350" spc="10" dirty="0"/>
              <a:t>toward industrial</a:t>
            </a:r>
            <a:r>
              <a:rPr sz="3350" spc="25" dirty="0"/>
              <a:t> </a:t>
            </a:r>
            <a:r>
              <a:rPr sz="3350" spc="10" dirty="0"/>
              <a:t>robots</a:t>
            </a:r>
            <a:endParaRPr sz="335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5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232852" y="1616168"/>
            <a:ext cx="2698115" cy="1061085"/>
          </a:xfrm>
          <a:prstGeom prst="rect">
            <a:avLst/>
          </a:prstGeom>
          <a:ln w="20142">
            <a:solidFill>
              <a:srgbClr val="3333CC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54610" marR="36195" indent="695960">
              <a:lnSpc>
                <a:spcPct val="100000"/>
              </a:lnSpc>
              <a:spcBef>
                <a:spcPts val="220"/>
              </a:spcBef>
            </a:pPr>
            <a:r>
              <a:rPr sz="2100" dirty="0">
                <a:latin typeface="Tahoma"/>
                <a:cs typeface="Tahoma"/>
              </a:rPr>
              <a:t>computer  </a:t>
            </a:r>
            <a:r>
              <a:rPr sz="2100" spc="5" dirty="0">
                <a:latin typeface="Tahoma"/>
                <a:cs typeface="Tahoma"/>
              </a:rPr>
              <a:t>numerically</a:t>
            </a:r>
            <a:r>
              <a:rPr sz="2100" spc="-75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controlled</a:t>
            </a:r>
            <a:endParaRPr sz="2100">
              <a:latin typeface="Tahoma"/>
              <a:cs typeface="Tahoma"/>
            </a:endParaRPr>
          </a:p>
          <a:p>
            <a:pPr marL="403225">
              <a:lnSpc>
                <a:spcPct val="100000"/>
              </a:lnSpc>
              <a:spcBef>
                <a:spcPts val="25"/>
              </a:spcBef>
            </a:pPr>
            <a:r>
              <a:rPr sz="2100" dirty="0">
                <a:latin typeface="Tahoma"/>
                <a:cs typeface="Tahoma"/>
              </a:rPr>
              <a:t>machines</a:t>
            </a:r>
            <a:r>
              <a:rPr sz="2100" spc="-1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(CNC)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4825" y="1589311"/>
            <a:ext cx="2067560" cy="1061085"/>
          </a:xfrm>
          <a:prstGeom prst="rect">
            <a:avLst/>
          </a:prstGeom>
          <a:ln w="20141">
            <a:solidFill>
              <a:srgbClr val="3333CC"/>
            </a:solidFill>
          </a:ln>
        </p:spPr>
        <p:txBody>
          <a:bodyPr vert="horz" wrap="square" lIns="0" tIns="204470" rIns="0" bIns="0" rtlCol="0">
            <a:spAutoFit/>
          </a:bodyPr>
          <a:lstStyle/>
          <a:p>
            <a:pPr marL="52705" marR="40640" indent="322580">
              <a:lnSpc>
                <a:spcPct val="100000"/>
              </a:lnSpc>
              <a:spcBef>
                <a:spcPts val="1610"/>
              </a:spcBef>
            </a:pPr>
            <a:r>
              <a:rPr sz="2100" dirty="0">
                <a:latin typeface="Tahoma"/>
                <a:cs typeface="Tahoma"/>
              </a:rPr>
              <a:t>mechanical  </a:t>
            </a:r>
            <a:r>
              <a:rPr sz="2100" spc="5" dirty="0">
                <a:latin typeface="Tahoma"/>
                <a:cs typeface="Tahoma"/>
              </a:rPr>
              <a:t>t</a:t>
            </a:r>
            <a:r>
              <a:rPr sz="2100" dirty="0">
                <a:latin typeface="Tahoma"/>
                <a:cs typeface="Tahoma"/>
              </a:rPr>
              <a:t>e</a:t>
            </a:r>
            <a:r>
              <a:rPr sz="2100" spc="5" dirty="0">
                <a:latin typeface="Tahoma"/>
                <a:cs typeface="Tahoma"/>
              </a:rPr>
              <a:t>l</a:t>
            </a:r>
            <a:r>
              <a:rPr sz="2100" dirty="0">
                <a:latin typeface="Tahoma"/>
                <a:cs typeface="Tahoma"/>
              </a:rPr>
              <a:t>em</a:t>
            </a:r>
            <a:r>
              <a:rPr sz="2100" spc="5" dirty="0">
                <a:latin typeface="Tahoma"/>
                <a:cs typeface="Tahoma"/>
              </a:rPr>
              <a:t>a</a:t>
            </a:r>
            <a:r>
              <a:rPr sz="2100" dirty="0">
                <a:latin typeface="Tahoma"/>
                <a:cs typeface="Tahoma"/>
              </a:rPr>
              <a:t>n</a:t>
            </a:r>
            <a:r>
              <a:rPr sz="2100" spc="5" dirty="0">
                <a:latin typeface="Tahoma"/>
                <a:cs typeface="Tahoma"/>
              </a:rPr>
              <a:t>i</a:t>
            </a:r>
            <a:r>
              <a:rPr sz="2100" dirty="0">
                <a:latin typeface="Tahoma"/>
                <a:cs typeface="Tahoma"/>
              </a:rPr>
              <a:t>pu</a:t>
            </a:r>
            <a:r>
              <a:rPr sz="2100" spc="5" dirty="0">
                <a:latin typeface="Tahoma"/>
                <a:cs typeface="Tahoma"/>
              </a:rPr>
              <a:t>lators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66572" y="1684919"/>
            <a:ext cx="60960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solidFill>
                  <a:srgbClr val="187534"/>
                </a:solidFill>
                <a:latin typeface="Tahoma"/>
                <a:cs typeface="Tahoma"/>
              </a:rPr>
              <a:t>1950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2518" y="2680422"/>
            <a:ext cx="775335" cy="901700"/>
          </a:xfrm>
          <a:custGeom>
            <a:avLst/>
            <a:gdLst/>
            <a:ahLst/>
            <a:cxnLst/>
            <a:rect l="l" t="t" r="r" b="b"/>
            <a:pathLst>
              <a:path w="775335" h="901700">
                <a:moveTo>
                  <a:pt x="775189" y="643894"/>
                </a:moveTo>
                <a:lnTo>
                  <a:pt x="516792" y="386319"/>
                </a:lnTo>
                <a:lnTo>
                  <a:pt x="516792" y="515107"/>
                </a:lnTo>
                <a:lnTo>
                  <a:pt x="258396" y="515107"/>
                </a:lnTo>
                <a:lnTo>
                  <a:pt x="258396" y="0"/>
                </a:lnTo>
                <a:lnTo>
                  <a:pt x="0" y="0"/>
                </a:lnTo>
                <a:lnTo>
                  <a:pt x="0" y="772639"/>
                </a:lnTo>
                <a:lnTo>
                  <a:pt x="516792" y="772639"/>
                </a:lnTo>
                <a:lnTo>
                  <a:pt x="516792" y="901427"/>
                </a:lnTo>
                <a:lnTo>
                  <a:pt x="775189" y="643894"/>
                </a:lnTo>
                <a:close/>
              </a:path>
            </a:pathLst>
          </a:custGeom>
          <a:ln w="20139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91389" y="2653564"/>
            <a:ext cx="775335" cy="901700"/>
          </a:xfrm>
          <a:custGeom>
            <a:avLst/>
            <a:gdLst/>
            <a:ahLst/>
            <a:cxnLst/>
            <a:rect l="l" t="t" r="r" b="b"/>
            <a:pathLst>
              <a:path w="775334" h="901700">
                <a:moveTo>
                  <a:pt x="0" y="643894"/>
                </a:moveTo>
                <a:lnTo>
                  <a:pt x="258396" y="386319"/>
                </a:lnTo>
                <a:lnTo>
                  <a:pt x="258396" y="515107"/>
                </a:lnTo>
                <a:lnTo>
                  <a:pt x="516792" y="515107"/>
                </a:lnTo>
                <a:lnTo>
                  <a:pt x="516792" y="0"/>
                </a:lnTo>
                <a:lnTo>
                  <a:pt x="775189" y="0"/>
                </a:lnTo>
                <a:lnTo>
                  <a:pt x="775189" y="772639"/>
                </a:lnTo>
                <a:lnTo>
                  <a:pt x="258396" y="772639"/>
                </a:lnTo>
                <a:lnTo>
                  <a:pt x="258396" y="901427"/>
                </a:lnTo>
                <a:lnTo>
                  <a:pt x="0" y="643894"/>
                </a:lnTo>
                <a:close/>
              </a:path>
            </a:pathLst>
          </a:custGeom>
          <a:ln w="20139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81266" y="2811357"/>
            <a:ext cx="1986914" cy="1061085"/>
          </a:xfrm>
          <a:prstGeom prst="rect">
            <a:avLst/>
          </a:prstGeom>
          <a:ln w="20141">
            <a:solidFill>
              <a:srgbClr val="3333CC"/>
            </a:solidFill>
          </a:ln>
        </p:spPr>
        <p:txBody>
          <a:bodyPr vert="horz" wrap="square" lIns="0" tIns="204470" rIns="0" bIns="0" rtlCol="0">
            <a:spAutoFit/>
          </a:bodyPr>
          <a:lstStyle/>
          <a:p>
            <a:pPr marL="234315" marR="212725" indent="451484">
              <a:lnSpc>
                <a:spcPct val="100000"/>
              </a:lnSpc>
              <a:spcBef>
                <a:spcPts val="1610"/>
              </a:spcBef>
            </a:pPr>
            <a:r>
              <a:rPr sz="2100" dirty="0">
                <a:latin typeface="Tahoma"/>
                <a:cs typeface="Tahoma"/>
              </a:rPr>
              <a:t>robot  </a:t>
            </a:r>
            <a:r>
              <a:rPr sz="2100" spc="5" dirty="0">
                <a:latin typeface="Tahoma"/>
                <a:cs typeface="Tahoma"/>
              </a:rPr>
              <a:t>ma</a:t>
            </a:r>
            <a:r>
              <a:rPr sz="2100" dirty="0">
                <a:latin typeface="Tahoma"/>
                <a:cs typeface="Tahoma"/>
              </a:rPr>
              <a:t>n</a:t>
            </a:r>
            <a:r>
              <a:rPr sz="2100" spc="5" dirty="0">
                <a:latin typeface="Tahoma"/>
                <a:cs typeface="Tahoma"/>
              </a:rPr>
              <a:t>i</a:t>
            </a:r>
            <a:r>
              <a:rPr sz="2100" spc="-5" dirty="0">
                <a:latin typeface="Tahoma"/>
                <a:cs typeface="Tahoma"/>
              </a:rPr>
              <a:t>p</a:t>
            </a:r>
            <a:r>
              <a:rPr sz="2100" dirty="0">
                <a:latin typeface="Tahoma"/>
                <a:cs typeface="Tahoma"/>
              </a:rPr>
              <a:t>u</a:t>
            </a:r>
            <a:r>
              <a:rPr sz="2100" spc="5" dirty="0">
                <a:latin typeface="Tahoma"/>
                <a:cs typeface="Tahoma"/>
              </a:rPr>
              <a:t>lators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37395" y="2774426"/>
            <a:ext cx="1763471" cy="2340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38956" y="4007495"/>
            <a:ext cx="5762625" cy="26981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88489" algn="ctr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solidFill>
                  <a:srgbClr val="187534"/>
                </a:solidFill>
                <a:latin typeface="Tahoma"/>
                <a:cs typeface="Tahoma"/>
              </a:rPr>
              <a:t>1970</a:t>
            </a:r>
            <a:endParaRPr sz="2100">
              <a:latin typeface="Tahoma"/>
              <a:cs typeface="Tahoma"/>
            </a:endParaRPr>
          </a:p>
          <a:p>
            <a:pPr marL="1888489" algn="ctr">
              <a:lnSpc>
                <a:spcPct val="100000"/>
              </a:lnSpc>
            </a:pPr>
            <a:r>
              <a:rPr sz="2100" spc="5" dirty="0">
                <a:solidFill>
                  <a:srgbClr val="187534"/>
                </a:solidFill>
                <a:latin typeface="Tahoma"/>
                <a:cs typeface="Tahoma"/>
              </a:rPr>
              <a:t>Unimation</a:t>
            </a:r>
            <a:r>
              <a:rPr sz="2100" spc="-10" dirty="0">
                <a:solidFill>
                  <a:srgbClr val="187534"/>
                </a:solidFill>
                <a:latin typeface="Tahoma"/>
                <a:cs typeface="Tahoma"/>
              </a:rPr>
              <a:t> </a:t>
            </a:r>
            <a:r>
              <a:rPr sz="2100" spc="5" dirty="0">
                <a:solidFill>
                  <a:srgbClr val="187534"/>
                </a:solidFill>
                <a:latin typeface="Tahoma"/>
                <a:cs typeface="Tahoma"/>
              </a:rPr>
              <a:t>PUMA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Times New Roman"/>
              <a:cs typeface="Times New Roman"/>
            </a:endParaRPr>
          </a:p>
          <a:p>
            <a:pPr marL="522605" indent="-510540">
              <a:lnSpc>
                <a:spcPct val="100000"/>
              </a:lnSpc>
              <a:buClr>
                <a:srgbClr val="333399"/>
              </a:buClr>
              <a:buSzPct val="59523"/>
              <a:buFont typeface="Wingdings"/>
              <a:buChar char=""/>
              <a:tabLst>
                <a:tab pos="522605" algn="l"/>
                <a:tab pos="523240" algn="l"/>
              </a:tabLst>
            </a:pPr>
            <a:r>
              <a:rPr sz="2100" spc="5" dirty="0">
                <a:latin typeface="Tahoma"/>
                <a:cs typeface="Tahoma"/>
              </a:rPr>
              <a:t>with </a:t>
            </a:r>
            <a:r>
              <a:rPr sz="2100" dirty="0">
                <a:latin typeface="Tahoma"/>
                <a:cs typeface="Tahoma"/>
              </a:rPr>
              <a:t>respect </a:t>
            </a:r>
            <a:r>
              <a:rPr sz="2100" spc="5" dirty="0">
                <a:latin typeface="Tahoma"/>
                <a:cs typeface="Tahoma"/>
              </a:rPr>
              <a:t>to the</a:t>
            </a:r>
            <a:r>
              <a:rPr sz="2100" spc="-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ancestors</a:t>
            </a:r>
            <a:endParaRPr sz="2100">
              <a:latin typeface="Tahoma"/>
              <a:cs typeface="Tahoma"/>
            </a:endParaRPr>
          </a:p>
          <a:p>
            <a:pPr marL="1207135" lvl="1" indent="-483870">
              <a:lnSpc>
                <a:spcPct val="100000"/>
              </a:lnSpc>
              <a:spcBef>
                <a:spcPts val="225"/>
              </a:spcBef>
              <a:buClr>
                <a:srgbClr val="990000"/>
              </a:buClr>
              <a:buSzPct val="55263"/>
              <a:buFont typeface="Wingdings"/>
              <a:buChar char=""/>
              <a:tabLst>
                <a:tab pos="1207135" algn="l"/>
                <a:tab pos="1207770" algn="l"/>
              </a:tabLst>
            </a:pPr>
            <a:r>
              <a:rPr sz="1900" spc="-5" dirty="0">
                <a:solidFill>
                  <a:srgbClr val="FF0000"/>
                </a:solidFill>
                <a:latin typeface="Tahoma"/>
                <a:cs typeface="Tahoma"/>
              </a:rPr>
              <a:t>flexibility </a:t>
            </a:r>
            <a:r>
              <a:rPr sz="1900" spc="-5" dirty="0">
                <a:latin typeface="Tahoma"/>
                <a:cs typeface="Tahoma"/>
              </a:rPr>
              <a:t>of</a:t>
            </a:r>
            <a:r>
              <a:rPr sz="1900" spc="1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use</a:t>
            </a:r>
            <a:endParaRPr sz="1900">
              <a:latin typeface="Tahoma"/>
              <a:cs typeface="Tahoma"/>
            </a:endParaRPr>
          </a:p>
          <a:p>
            <a:pPr marL="1207135" lvl="1" indent="-483870">
              <a:lnSpc>
                <a:spcPct val="100000"/>
              </a:lnSpc>
              <a:spcBef>
                <a:spcPts val="240"/>
              </a:spcBef>
              <a:buClr>
                <a:srgbClr val="990000"/>
              </a:buClr>
              <a:buSzPct val="55263"/>
              <a:buFont typeface="Wingdings"/>
              <a:buChar char=""/>
              <a:tabLst>
                <a:tab pos="1207135" algn="l"/>
                <a:tab pos="1207770" algn="l"/>
              </a:tabLst>
            </a:pPr>
            <a:r>
              <a:rPr sz="1900" dirty="0">
                <a:solidFill>
                  <a:srgbClr val="FF0000"/>
                </a:solidFill>
                <a:latin typeface="Tahoma"/>
                <a:cs typeface="Tahoma"/>
              </a:rPr>
              <a:t>adaptability </a:t>
            </a:r>
            <a:r>
              <a:rPr sz="1900" spc="-5" dirty="0">
                <a:latin typeface="Tahoma"/>
                <a:cs typeface="Tahoma"/>
              </a:rPr>
              <a:t>to a priori unknown conditions</a:t>
            </a:r>
            <a:endParaRPr sz="1900">
              <a:latin typeface="Tahoma"/>
              <a:cs typeface="Tahoma"/>
            </a:endParaRPr>
          </a:p>
          <a:p>
            <a:pPr marL="1207135" lvl="1" indent="-483870">
              <a:lnSpc>
                <a:spcPct val="100000"/>
              </a:lnSpc>
              <a:spcBef>
                <a:spcPts val="240"/>
              </a:spcBef>
              <a:buClr>
                <a:srgbClr val="990000"/>
              </a:buClr>
              <a:buSzPct val="55263"/>
              <a:buFont typeface="Wingdings"/>
              <a:buChar char=""/>
              <a:tabLst>
                <a:tab pos="1207135" algn="l"/>
                <a:tab pos="1207770" algn="l"/>
              </a:tabLst>
            </a:pPr>
            <a:r>
              <a:rPr sz="1900" spc="-5" dirty="0">
                <a:solidFill>
                  <a:srgbClr val="FF0000"/>
                </a:solidFill>
                <a:latin typeface="Tahoma"/>
                <a:cs typeface="Tahoma"/>
              </a:rPr>
              <a:t>accuracy </a:t>
            </a:r>
            <a:r>
              <a:rPr sz="1900" spc="-5" dirty="0">
                <a:latin typeface="Tahoma"/>
                <a:cs typeface="Tahoma"/>
              </a:rPr>
              <a:t>in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positioning</a:t>
            </a:r>
            <a:endParaRPr sz="1900">
              <a:latin typeface="Tahoma"/>
              <a:cs typeface="Tahoma"/>
            </a:endParaRPr>
          </a:p>
          <a:p>
            <a:pPr marL="1207135" lvl="1" indent="-483870">
              <a:lnSpc>
                <a:spcPct val="100000"/>
              </a:lnSpc>
              <a:spcBef>
                <a:spcPts val="215"/>
              </a:spcBef>
              <a:buClr>
                <a:srgbClr val="990000"/>
              </a:buClr>
              <a:buSzPct val="55263"/>
              <a:buFont typeface="Wingdings"/>
              <a:buChar char=""/>
              <a:tabLst>
                <a:tab pos="1207135" algn="l"/>
                <a:tab pos="1207770" algn="l"/>
              </a:tabLst>
            </a:pPr>
            <a:r>
              <a:rPr sz="1900" spc="-5" dirty="0">
                <a:solidFill>
                  <a:srgbClr val="FF0000"/>
                </a:solidFill>
                <a:latin typeface="Tahoma"/>
                <a:cs typeface="Tahoma"/>
              </a:rPr>
              <a:t>repeatability </a:t>
            </a:r>
            <a:r>
              <a:rPr sz="1900" spc="-5" dirty="0">
                <a:latin typeface="Tahoma"/>
                <a:cs typeface="Tahoma"/>
              </a:rPr>
              <a:t>of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operation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2717" y="2920467"/>
            <a:ext cx="2248385" cy="2044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7212" y="688152"/>
            <a:ext cx="488378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Distribution </a:t>
            </a:r>
            <a:r>
              <a:rPr sz="3350" spc="20" dirty="0"/>
              <a:t>by </a:t>
            </a:r>
            <a:r>
              <a:rPr sz="3350" spc="10" dirty="0"/>
              <a:t>robot</a:t>
            </a:r>
            <a:r>
              <a:rPr sz="3350" spc="-65" dirty="0"/>
              <a:t> </a:t>
            </a:r>
            <a:r>
              <a:rPr sz="3350" spc="15" dirty="0"/>
              <a:t>type</a:t>
            </a:r>
            <a:endParaRPr sz="33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50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932929" y="6022222"/>
            <a:ext cx="8754110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2550" algn="ctr">
              <a:lnSpc>
                <a:spcPct val="100000"/>
              </a:lnSpc>
              <a:spcBef>
                <a:spcPts val="110"/>
              </a:spcBef>
            </a:pPr>
            <a:r>
              <a:rPr sz="2100" spc="-5" dirty="0">
                <a:latin typeface="Tahoma"/>
                <a:cs typeface="Tahoma"/>
              </a:rPr>
              <a:t>for </a:t>
            </a:r>
            <a:r>
              <a:rPr sz="2100" dirty="0">
                <a:latin typeface="Tahoma"/>
                <a:cs typeface="Tahoma"/>
              </a:rPr>
              <a:t>59600 </a:t>
            </a:r>
            <a:r>
              <a:rPr sz="2100" spc="5" dirty="0">
                <a:solidFill>
                  <a:srgbClr val="009966"/>
                </a:solidFill>
                <a:latin typeface="Tahoma"/>
                <a:cs typeface="Tahoma"/>
              </a:rPr>
              <a:t>articulated </a:t>
            </a:r>
            <a:r>
              <a:rPr sz="2100" dirty="0">
                <a:latin typeface="Tahoma"/>
                <a:cs typeface="Tahoma"/>
              </a:rPr>
              <a:t>robots </a:t>
            </a:r>
            <a:r>
              <a:rPr sz="2100" spc="5" dirty="0">
                <a:latin typeface="Tahoma"/>
                <a:cs typeface="Tahoma"/>
              </a:rPr>
              <a:t>installed </a:t>
            </a:r>
            <a:r>
              <a:rPr sz="2100" dirty="0">
                <a:latin typeface="Tahoma"/>
                <a:cs typeface="Tahoma"/>
              </a:rPr>
              <a:t>back </a:t>
            </a:r>
            <a:r>
              <a:rPr sz="2100" spc="5" dirty="0">
                <a:latin typeface="Tahoma"/>
                <a:cs typeface="Tahoma"/>
              </a:rPr>
              <a:t>in</a:t>
            </a:r>
            <a:r>
              <a:rPr sz="2100" dirty="0">
                <a:latin typeface="Tahoma"/>
                <a:cs typeface="Tahoma"/>
              </a:rPr>
              <a:t> 2004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100" dirty="0">
                <a:latin typeface="Tahoma"/>
                <a:cs typeface="Tahoma"/>
              </a:rPr>
              <a:t>(90% </a:t>
            </a:r>
            <a:r>
              <a:rPr sz="2100" spc="5" dirty="0">
                <a:latin typeface="Tahoma"/>
                <a:cs typeface="Tahoma"/>
              </a:rPr>
              <a:t>of all </a:t>
            </a:r>
            <a:r>
              <a:rPr sz="2100" dirty="0">
                <a:latin typeface="Tahoma"/>
                <a:cs typeface="Tahoma"/>
              </a:rPr>
              <a:t>robots </a:t>
            </a:r>
            <a:r>
              <a:rPr sz="2100" spc="5" dirty="0">
                <a:latin typeface="Tahoma"/>
                <a:cs typeface="Tahoma"/>
              </a:rPr>
              <a:t>installed in America, </a:t>
            </a:r>
            <a:r>
              <a:rPr sz="2100" dirty="0">
                <a:latin typeface="Tahoma"/>
                <a:cs typeface="Tahoma"/>
              </a:rPr>
              <a:t>74% </a:t>
            </a:r>
            <a:r>
              <a:rPr sz="2100" spc="5" dirty="0">
                <a:latin typeface="Tahoma"/>
                <a:cs typeface="Tahoma"/>
              </a:rPr>
              <a:t>in </a:t>
            </a:r>
            <a:r>
              <a:rPr sz="2100" dirty="0">
                <a:latin typeface="Tahoma"/>
                <a:cs typeface="Tahoma"/>
              </a:rPr>
              <a:t>Europe, </a:t>
            </a:r>
            <a:r>
              <a:rPr sz="2100" spc="5" dirty="0">
                <a:latin typeface="Tahoma"/>
                <a:cs typeface="Tahoma"/>
              </a:rPr>
              <a:t>only </a:t>
            </a:r>
            <a:r>
              <a:rPr sz="2100" dirty="0">
                <a:latin typeface="Tahoma"/>
                <a:cs typeface="Tahoma"/>
              </a:rPr>
              <a:t>49% </a:t>
            </a:r>
            <a:r>
              <a:rPr sz="2100" spc="5" dirty="0">
                <a:latin typeface="Tahoma"/>
                <a:cs typeface="Tahoma"/>
              </a:rPr>
              <a:t>in</a:t>
            </a:r>
            <a:r>
              <a:rPr sz="2100" dirty="0">
                <a:latin typeface="Tahoma"/>
                <a:cs typeface="Tahoma"/>
              </a:rPr>
              <a:t> Asia)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1977" y="2089726"/>
            <a:ext cx="6960911" cy="3796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81908" y="1520327"/>
            <a:ext cx="310007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of kinematic</a:t>
            </a:r>
            <a:r>
              <a:rPr sz="2100" spc="-5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configuration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8543" y="688152"/>
            <a:ext cx="327088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Robot data</a:t>
            </a:r>
            <a:r>
              <a:rPr sz="3350" spc="-80" dirty="0"/>
              <a:t> </a:t>
            </a:r>
            <a:r>
              <a:rPr sz="3350" spc="15" dirty="0"/>
              <a:t>sheet</a:t>
            </a:r>
            <a:endParaRPr sz="33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51</a:t>
            </a:fld>
            <a:endParaRPr spc="-35" dirty="0"/>
          </a:p>
        </p:txBody>
      </p:sp>
      <p:sp>
        <p:nvSpPr>
          <p:cNvPr id="5" name="object 5"/>
          <p:cNvSpPr txBox="1"/>
          <p:nvPr/>
        </p:nvSpPr>
        <p:spPr>
          <a:xfrm>
            <a:off x="1841277" y="5930782"/>
            <a:ext cx="1602105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13384">
              <a:lnSpc>
                <a:spcPct val="100000"/>
              </a:lnSpc>
              <a:spcBef>
                <a:spcPts val="110"/>
              </a:spcBef>
            </a:pPr>
            <a:r>
              <a:rPr sz="2100" spc="-20" dirty="0">
                <a:latin typeface="Tahoma"/>
                <a:cs typeface="Tahoma"/>
              </a:rPr>
              <a:t>Fanuc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latin typeface="Tahoma"/>
                <a:cs typeface="Tahoma"/>
              </a:rPr>
              <a:t>R-2000i/165F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7354" y="1594347"/>
            <a:ext cx="2943035" cy="4211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8586" y="1528793"/>
            <a:ext cx="4704733" cy="5119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93224" y="672912"/>
            <a:ext cx="209423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Wo</a:t>
            </a:r>
            <a:r>
              <a:rPr sz="3350" spc="5" dirty="0"/>
              <a:t>r</a:t>
            </a:r>
            <a:r>
              <a:rPr sz="3350" spc="20" dirty="0"/>
              <a:t>k</a:t>
            </a:r>
            <a:r>
              <a:rPr sz="3350" spc="10" dirty="0"/>
              <a:t>s</a:t>
            </a:r>
            <a:r>
              <a:rPr sz="3350" spc="20" dirty="0"/>
              <a:t>p</a:t>
            </a:r>
            <a:r>
              <a:rPr sz="3350" spc="5" dirty="0"/>
              <a:t>a</a:t>
            </a:r>
            <a:r>
              <a:rPr sz="3350" spc="10" dirty="0"/>
              <a:t>ce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52</a:t>
            </a:fld>
            <a:endParaRPr spc="-35" dirty="0"/>
          </a:p>
        </p:txBody>
      </p:sp>
      <p:sp>
        <p:nvSpPr>
          <p:cNvPr id="5" name="object 5"/>
          <p:cNvSpPr/>
          <p:nvPr/>
        </p:nvSpPr>
        <p:spPr>
          <a:xfrm>
            <a:off x="1349436" y="1724515"/>
            <a:ext cx="6919415" cy="4755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4432" y="224856"/>
            <a:ext cx="4486275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5815">
              <a:lnSpc>
                <a:spcPct val="100899"/>
              </a:lnSpc>
              <a:spcBef>
                <a:spcPts val="100"/>
              </a:spcBef>
            </a:pPr>
            <a:r>
              <a:rPr sz="3350" spc="10" dirty="0"/>
              <a:t>Visualization of  workspace </a:t>
            </a:r>
            <a:r>
              <a:rPr sz="3350" spc="15" dirty="0"/>
              <a:t>and</a:t>
            </a:r>
            <a:r>
              <a:rPr sz="3350" spc="-35" dirty="0"/>
              <a:t> </a:t>
            </a:r>
            <a:r>
              <a:rPr sz="3350" spc="15" dirty="0"/>
              <a:t>mobility</a:t>
            </a:r>
            <a:endParaRPr sz="33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53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499825" y="6250822"/>
            <a:ext cx="763079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kinematic simulation of a </a:t>
            </a:r>
            <a:r>
              <a:rPr sz="2100" dirty="0">
                <a:latin typeface="Tahoma"/>
                <a:cs typeface="Tahoma"/>
              </a:rPr>
              <a:t>6-dof </a:t>
            </a:r>
            <a:r>
              <a:rPr sz="2100" spc="5" dirty="0">
                <a:latin typeface="Tahoma"/>
                <a:cs typeface="Tahoma"/>
              </a:rPr>
              <a:t>Comau </a:t>
            </a:r>
            <a:r>
              <a:rPr sz="2100" dirty="0">
                <a:latin typeface="Tahoma"/>
                <a:cs typeface="Tahoma"/>
              </a:rPr>
              <a:t>robot </a:t>
            </a:r>
            <a:r>
              <a:rPr sz="2100" spc="5" dirty="0">
                <a:latin typeface="Tahoma"/>
                <a:cs typeface="Tahoma"/>
              </a:rPr>
              <a:t>(all </a:t>
            </a:r>
            <a:r>
              <a:rPr sz="2100" dirty="0">
                <a:latin typeface="Tahoma"/>
                <a:cs typeface="Tahoma"/>
              </a:rPr>
              <a:t>revolute</a:t>
            </a:r>
            <a:r>
              <a:rPr sz="2100" spc="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joints)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01976" y="1926335"/>
            <a:ext cx="5480304" cy="4111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33771" y="1947047"/>
            <a:ext cx="65595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4432" y="224856"/>
            <a:ext cx="4486275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5815">
              <a:lnSpc>
                <a:spcPct val="100899"/>
              </a:lnSpc>
              <a:spcBef>
                <a:spcPts val="100"/>
              </a:spcBef>
            </a:pPr>
            <a:r>
              <a:rPr sz="3350" spc="10" dirty="0"/>
              <a:t>Visualization of  workspace </a:t>
            </a:r>
            <a:r>
              <a:rPr sz="3350" spc="15" dirty="0"/>
              <a:t>and</a:t>
            </a:r>
            <a:r>
              <a:rPr sz="3350" spc="-35" dirty="0"/>
              <a:t> </a:t>
            </a:r>
            <a:r>
              <a:rPr sz="3350" spc="15" dirty="0"/>
              <a:t>mobility</a:t>
            </a:r>
            <a:endParaRPr sz="33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54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194480" y="6421509"/>
            <a:ext cx="824166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10" dirty="0">
                <a:solidFill>
                  <a:srgbClr val="FF0000"/>
                </a:solidFill>
                <a:latin typeface="Tahoma"/>
                <a:cs typeface="Tahoma"/>
              </a:rPr>
              <a:t>V-REP </a:t>
            </a:r>
            <a:r>
              <a:rPr sz="2100" spc="5" dirty="0">
                <a:latin typeface="Tahoma"/>
                <a:cs typeface="Tahoma"/>
              </a:rPr>
              <a:t>simulation of the </a:t>
            </a:r>
            <a:r>
              <a:rPr sz="2100" dirty="0">
                <a:latin typeface="Tahoma"/>
                <a:cs typeface="Tahoma"/>
              </a:rPr>
              <a:t>7-dof </a:t>
            </a:r>
            <a:r>
              <a:rPr sz="2100" spc="5" dirty="0">
                <a:latin typeface="Tahoma"/>
                <a:cs typeface="Tahoma"/>
              </a:rPr>
              <a:t>KUKA </a:t>
            </a:r>
            <a:r>
              <a:rPr sz="2100" spc="-15" dirty="0">
                <a:latin typeface="Tahoma"/>
                <a:cs typeface="Tahoma"/>
              </a:rPr>
              <a:t>LWR4+ </a:t>
            </a:r>
            <a:r>
              <a:rPr sz="2100" dirty="0">
                <a:latin typeface="Tahoma"/>
                <a:cs typeface="Tahoma"/>
              </a:rPr>
              <a:t>robot </a:t>
            </a:r>
            <a:r>
              <a:rPr sz="2100" spc="5" dirty="0">
                <a:latin typeface="Tahoma"/>
                <a:cs typeface="Tahoma"/>
              </a:rPr>
              <a:t>(all </a:t>
            </a:r>
            <a:r>
              <a:rPr sz="2100" dirty="0">
                <a:latin typeface="Tahoma"/>
                <a:cs typeface="Tahoma"/>
              </a:rPr>
              <a:t>revolute</a:t>
            </a:r>
            <a:r>
              <a:rPr sz="2100" spc="4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joints)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200" y="1572143"/>
            <a:ext cx="65595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7016" y="1944623"/>
            <a:ext cx="8674608" cy="4230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584" y="648528"/>
            <a:ext cx="703072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Robot end-effector </a:t>
            </a:r>
            <a:r>
              <a:rPr sz="3350" spc="10" dirty="0"/>
              <a:t>sensors </a:t>
            </a:r>
            <a:r>
              <a:rPr sz="3350" spc="15" dirty="0"/>
              <a:t>and</a:t>
            </a:r>
            <a:r>
              <a:rPr sz="3350" spc="-55" dirty="0"/>
              <a:t> </a:t>
            </a:r>
            <a:r>
              <a:rPr sz="3350" spc="15" dirty="0"/>
              <a:t>tools</a:t>
            </a:r>
            <a:endParaRPr sz="335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55</a:t>
            </a:fld>
            <a:endParaRPr spc="-35" dirty="0"/>
          </a:p>
        </p:txBody>
      </p:sp>
      <p:sp>
        <p:nvSpPr>
          <p:cNvPr id="3" name="object 3"/>
          <p:cNvSpPr/>
          <p:nvPr/>
        </p:nvSpPr>
        <p:spPr>
          <a:xfrm>
            <a:off x="1769872" y="1789176"/>
            <a:ext cx="6787896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9145" y="672912"/>
            <a:ext cx="581660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Calibration of robot</a:t>
            </a:r>
            <a:r>
              <a:rPr sz="3350" spc="5" dirty="0"/>
              <a:t> </a:t>
            </a:r>
            <a:r>
              <a:rPr sz="3350" spc="15" dirty="0"/>
              <a:t>kinematics</a:t>
            </a:r>
            <a:endParaRPr sz="335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56</a:t>
            </a:fld>
            <a:endParaRPr spc="-35" dirty="0"/>
          </a:p>
        </p:txBody>
      </p:sp>
      <p:sp>
        <p:nvSpPr>
          <p:cNvPr id="3" name="object 3"/>
          <p:cNvSpPr/>
          <p:nvPr/>
        </p:nvSpPr>
        <p:spPr>
          <a:xfrm>
            <a:off x="2199322" y="1674921"/>
            <a:ext cx="6241785" cy="4681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9737" y="675960"/>
            <a:ext cx="435102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Man-machine</a:t>
            </a:r>
            <a:r>
              <a:rPr sz="3350" spc="-50" dirty="0"/>
              <a:t> </a:t>
            </a:r>
            <a:r>
              <a:rPr sz="3350" spc="10" dirty="0"/>
              <a:t>interface</a:t>
            </a:r>
            <a:endParaRPr sz="33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57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6145741" y="1951895"/>
            <a:ext cx="2845716" cy="3202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9240" y="1951895"/>
            <a:ext cx="2850751" cy="3207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79556" y="5446150"/>
            <a:ext cx="308610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marR="5080" indent="-168275">
              <a:lnSpc>
                <a:spcPct val="100499"/>
              </a:lnSpc>
              <a:spcBef>
                <a:spcPts val="100"/>
              </a:spcBef>
              <a:buFont typeface="Tahoma"/>
              <a:buChar char="•"/>
              <a:tabLst>
                <a:tab pos="214629" algn="l"/>
              </a:tabLst>
            </a:pPr>
            <a:r>
              <a:rPr dirty="0"/>
              <a:t>	</a:t>
            </a:r>
            <a:r>
              <a:rPr sz="2100" dirty="0">
                <a:latin typeface="Tahoma"/>
                <a:cs typeface="Tahoma"/>
              </a:rPr>
              <a:t>teach-box pendant</a:t>
            </a:r>
            <a:r>
              <a:rPr sz="2100" spc="-4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used  </a:t>
            </a:r>
            <a:r>
              <a:rPr sz="2100" spc="5" dirty="0">
                <a:latin typeface="Tahoma"/>
                <a:cs typeface="Tahoma"/>
              </a:rPr>
              <a:t>as </a:t>
            </a:r>
            <a:r>
              <a:rPr sz="2100" dirty="0">
                <a:latin typeface="Tahoma"/>
                <a:cs typeface="Tahoma"/>
              </a:rPr>
              <a:t>robot programming  interface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16251" y="5446150"/>
            <a:ext cx="382651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5080" indent="-201930">
              <a:lnSpc>
                <a:spcPct val="100499"/>
              </a:lnSpc>
              <a:spcBef>
                <a:spcPts val="100"/>
              </a:spcBef>
              <a:buChar char="•"/>
              <a:tabLst>
                <a:tab pos="214629" algn="l"/>
              </a:tabLst>
            </a:pPr>
            <a:r>
              <a:rPr sz="2100" dirty="0">
                <a:latin typeface="Tahoma"/>
                <a:cs typeface="Tahoma"/>
              </a:rPr>
              <a:t>cabinet </a:t>
            </a:r>
            <a:r>
              <a:rPr sz="2100" spc="10" dirty="0">
                <a:latin typeface="Tahoma"/>
                <a:cs typeface="Tahoma"/>
              </a:rPr>
              <a:t>with </a:t>
            </a:r>
            <a:r>
              <a:rPr sz="2100" spc="5" dirty="0">
                <a:latin typeface="Tahoma"/>
                <a:cs typeface="Tahoma"/>
              </a:rPr>
              <a:t>power </a:t>
            </a:r>
            <a:r>
              <a:rPr sz="2100" dirty="0">
                <a:latin typeface="Tahoma"/>
                <a:cs typeface="Tahoma"/>
              </a:rPr>
              <a:t>electronics  </a:t>
            </a:r>
            <a:r>
              <a:rPr sz="2100" spc="-5" dirty="0">
                <a:latin typeface="Tahoma"/>
                <a:cs typeface="Tahoma"/>
              </a:rPr>
              <a:t>for </a:t>
            </a:r>
            <a:r>
              <a:rPr sz="2100" dirty="0">
                <a:latin typeface="Tahoma"/>
                <a:cs typeface="Tahoma"/>
              </a:rPr>
              <a:t>robot supervision and  control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Programming and </a:t>
            </a:r>
            <a:r>
              <a:rPr spc="10" dirty="0"/>
              <a:t>control</a:t>
            </a:r>
            <a:r>
              <a:rPr spc="-50" dirty="0"/>
              <a:t> </a:t>
            </a:r>
            <a:r>
              <a:rPr spc="15" dirty="0"/>
              <a:t>environment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58</a:t>
            </a:fld>
            <a:endParaRPr spc="-35" dirty="0"/>
          </a:p>
        </p:txBody>
      </p:sp>
      <p:sp>
        <p:nvSpPr>
          <p:cNvPr id="3" name="object 3"/>
          <p:cNvSpPr/>
          <p:nvPr/>
        </p:nvSpPr>
        <p:spPr>
          <a:xfrm>
            <a:off x="2888488" y="1450847"/>
            <a:ext cx="4910327" cy="5864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6449" y="3653927"/>
            <a:ext cx="191452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100"/>
              </a:spcBef>
            </a:pPr>
            <a:r>
              <a:rPr sz="2100" dirty="0">
                <a:latin typeface="Tahoma"/>
                <a:cs typeface="Tahoma"/>
              </a:rPr>
              <a:t>control</a:t>
            </a:r>
            <a:r>
              <a:rPr sz="2100" spc="-3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modules  and interfaces  </a:t>
            </a:r>
            <a:r>
              <a:rPr sz="2100" spc="-5" dirty="0">
                <a:latin typeface="Tahoma"/>
                <a:cs typeface="Tahoma"/>
              </a:rPr>
              <a:t>(</a:t>
            </a:r>
            <a:r>
              <a:rPr sz="2100" spc="-5" dirty="0">
                <a:solidFill>
                  <a:srgbClr val="0000FF"/>
                </a:solidFill>
                <a:latin typeface="Tahoma"/>
                <a:cs typeface="Tahoma"/>
              </a:rPr>
              <a:t>Reis</a:t>
            </a:r>
            <a:r>
              <a:rPr sz="2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100" spc="-5" dirty="0">
                <a:solidFill>
                  <a:srgbClr val="0000FF"/>
                </a:solidFill>
                <a:latin typeface="Tahoma"/>
                <a:cs typeface="Tahoma"/>
              </a:rPr>
              <a:t>Robotics</a:t>
            </a:r>
            <a:r>
              <a:rPr sz="2100" spc="-5" dirty="0">
                <a:latin typeface="Tahoma"/>
                <a:cs typeface="Tahoma"/>
              </a:rPr>
              <a:t>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96023" y="5160264"/>
            <a:ext cx="1008887" cy="862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1924" y="688152"/>
            <a:ext cx="624205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Motion programming and</a:t>
            </a:r>
            <a:r>
              <a:rPr sz="3350" spc="-55" dirty="0"/>
              <a:t> </a:t>
            </a:r>
            <a:r>
              <a:rPr sz="3350" spc="10" dirty="0"/>
              <a:t>scaling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59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2166111" y="1956816"/>
            <a:ext cx="6348984" cy="3587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92388" y="5830198"/>
            <a:ext cx="6696709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commercial 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video </a:t>
            </a:r>
            <a:r>
              <a:rPr sz="2100" dirty="0">
                <a:latin typeface="Tahoma"/>
                <a:cs typeface="Tahoma"/>
              </a:rPr>
              <a:t>from</a:t>
            </a:r>
            <a:r>
              <a:rPr sz="2100" spc="1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ABB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100" spc="-25" dirty="0">
                <a:latin typeface="Tahoma"/>
                <a:cs typeface="Tahoma"/>
              </a:rPr>
              <a:t>TrueMove </a:t>
            </a:r>
            <a:r>
              <a:rPr sz="2100" spc="5" dirty="0">
                <a:latin typeface="Tahoma"/>
                <a:cs typeface="Tahoma"/>
              </a:rPr>
              <a:t>&amp; </a:t>
            </a:r>
            <a:r>
              <a:rPr sz="2100" dirty="0">
                <a:latin typeface="Tahoma"/>
                <a:cs typeface="Tahoma"/>
              </a:rPr>
              <a:t>QuickMove </a:t>
            </a:r>
            <a:r>
              <a:rPr sz="2100" spc="-5" dirty="0">
                <a:latin typeface="Tahoma"/>
                <a:cs typeface="Tahoma"/>
              </a:rPr>
              <a:t>fast </a:t>
            </a:r>
            <a:r>
              <a:rPr sz="2100" spc="5" dirty="0">
                <a:latin typeface="Tahoma"/>
                <a:cs typeface="Tahoma"/>
              </a:rPr>
              <a:t>motion </a:t>
            </a:r>
            <a:r>
              <a:rPr sz="2100" dirty="0">
                <a:latin typeface="Tahoma"/>
                <a:cs typeface="Tahoma"/>
              </a:rPr>
              <a:t>control</a:t>
            </a:r>
            <a:r>
              <a:rPr sz="2100" spc="7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performance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2351" y="715584"/>
            <a:ext cx="460756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20" dirty="0"/>
              <a:t>The </a:t>
            </a:r>
            <a:r>
              <a:rPr sz="3350" spc="10" dirty="0"/>
              <a:t>first industrial</a:t>
            </a:r>
            <a:r>
              <a:rPr sz="3350" spc="-35" dirty="0"/>
              <a:t> </a:t>
            </a:r>
            <a:r>
              <a:rPr sz="3350" spc="10" dirty="0"/>
              <a:t>robot</a:t>
            </a:r>
            <a:endParaRPr sz="335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6</a:t>
            </a:fld>
            <a:endParaRPr spc="-35" dirty="0"/>
          </a:p>
        </p:txBody>
      </p:sp>
      <p:sp>
        <p:nvSpPr>
          <p:cNvPr id="3" name="object 3"/>
          <p:cNvSpPr/>
          <p:nvPr/>
        </p:nvSpPr>
        <p:spPr>
          <a:xfrm>
            <a:off x="1247954" y="1237488"/>
            <a:ext cx="8226740" cy="460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41063" y="5348614"/>
            <a:ext cx="6435090" cy="1152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22320" algn="l"/>
              </a:tabLst>
            </a:pPr>
            <a:r>
              <a:rPr sz="2100" spc="5" dirty="0">
                <a:latin typeface="Tahoma"/>
                <a:cs typeface="Tahoma"/>
              </a:rPr>
              <a:t>US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5" dirty="0">
                <a:latin typeface="Tahoma"/>
                <a:cs typeface="Tahoma"/>
              </a:rPr>
              <a:t>Patent	General </a:t>
            </a:r>
            <a:r>
              <a:rPr sz="2100" spc="5" dirty="0">
                <a:latin typeface="Tahoma"/>
                <a:cs typeface="Tahoma"/>
              </a:rPr>
              <a:t>Motor </a:t>
            </a:r>
            <a:r>
              <a:rPr sz="2100" dirty="0">
                <a:latin typeface="Tahoma"/>
                <a:cs typeface="Tahoma"/>
              </a:rPr>
              <a:t>plant,</a:t>
            </a:r>
            <a:r>
              <a:rPr sz="2100" spc="-2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1961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2100" spc="5" dirty="0">
                <a:latin typeface="Tahoma"/>
                <a:cs typeface="Tahoma"/>
              </a:rPr>
              <a:t>G. </a:t>
            </a:r>
            <a:r>
              <a:rPr sz="2100" dirty="0">
                <a:latin typeface="Tahoma"/>
                <a:cs typeface="Tahoma"/>
              </a:rPr>
              <a:t>Devol and </a:t>
            </a:r>
            <a:r>
              <a:rPr sz="2100" spc="-5" dirty="0">
                <a:latin typeface="Tahoma"/>
                <a:cs typeface="Tahoma"/>
              </a:rPr>
              <a:t>J. </a:t>
            </a:r>
            <a:r>
              <a:rPr sz="2100" dirty="0">
                <a:latin typeface="Tahoma"/>
                <a:cs typeface="Tahoma"/>
              </a:rPr>
              <a:t>Engelberger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(Unimation)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2771" y="715584"/>
            <a:ext cx="572452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Mobile </a:t>
            </a:r>
            <a:r>
              <a:rPr sz="3350" spc="10" dirty="0"/>
              <a:t>base </a:t>
            </a:r>
            <a:r>
              <a:rPr sz="3350" spc="15" dirty="0"/>
              <a:t>robots in</a:t>
            </a:r>
            <a:r>
              <a:rPr sz="3350" spc="-70" dirty="0"/>
              <a:t> </a:t>
            </a:r>
            <a:r>
              <a:rPr sz="3350" spc="15" dirty="0"/>
              <a:t>industry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60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3036595" y="1555738"/>
            <a:ext cx="4592410" cy="4173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2297" y="5915542"/>
            <a:ext cx="8250555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4160" marR="5080" indent="-252095">
              <a:lnSpc>
                <a:spcPct val="100000"/>
              </a:lnSpc>
              <a:spcBef>
                <a:spcPts val="110"/>
              </a:spcBef>
              <a:buFont typeface="Tahoma"/>
              <a:buChar char="•"/>
              <a:tabLst>
                <a:tab pos="297815" algn="l"/>
                <a:tab pos="298450" algn="l"/>
              </a:tabLst>
            </a:pPr>
            <a:r>
              <a:rPr dirty="0"/>
              <a:t>	</a:t>
            </a:r>
            <a:r>
              <a:rPr sz="2100" spc="5" dirty="0">
                <a:solidFill>
                  <a:srgbClr val="FF0000"/>
                </a:solidFill>
                <a:latin typeface="Tahoma"/>
                <a:cs typeface="Tahoma"/>
              </a:rPr>
              <a:t>AGV </a:t>
            </a:r>
            <a:r>
              <a:rPr sz="2100" dirty="0">
                <a:latin typeface="Tahoma"/>
                <a:cs typeface="Tahoma"/>
              </a:rPr>
              <a:t>(Automated Guidance </a:t>
            </a:r>
            <a:r>
              <a:rPr sz="2100" spc="-10" dirty="0">
                <a:latin typeface="Tahoma"/>
                <a:cs typeface="Tahoma"/>
              </a:rPr>
              <a:t>Vehicles) </a:t>
            </a:r>
            <a:r>
              <a:rPr sz="2100" spc="-5" dirty="0">
                <a:latin typeface="Tahoma"/>
                <a:cs typeface="Tahoma"/>
              </a:rPr>
              <a:t>for </a:t>
            </a:r>
            <a:r>
              <a:rPr sz="2100" spc="5" dirty="0">
                <a:latin typeface="Tahoma"/>
                <a:cs typeface="Tahoma"/>
              </a:rPr>
              <a:t>material </a:t>
            </a:r>
            <a:r>
              <a:rPr sz="2100" dirty="0">
                <a:latin typeface="Tahoma"/>
                <a:cs typeface="Tahoma"/>
              </a:rPr>
              <a:t>and </a:t>
            </a:r>
            <a:r>
              <a:rPr sz="2100" spc="5" dirty="0">
                <a:latin typeface="Tahoma"/>
                <a:cs typeface="Tahoma"/>
              </a:rPr>
              <a:t>parts </a:t>
            </a:r>
            <a:r>
              <a:rPr sz="2100" spc="-5" dirty="0">
                <a:latin typeface="Tahoma"/>
                <a:cs typeface="Tahoma"/>
              </a:rPr>
              <a:t>transfer  </a:t>
            </a:r>
            <a:r>
              <a:rPr sz="2100" spc="5" dirty="0">
                <a:latin typeface="Tahoma"/>
                <a:cs typeface="Tahoma"/>
              </a:rPr>
              <a:t>on the </a:t>
            </a:r>
            <a:r>
              <a:rPr sz="2100" dirty="0">
                <a:latin typeface="Tahoma"/>
                <a:cs typeface="Tahoma"/>
              </a:rPr>
              <a:t>factory </a:t>
            </a:r>
            <a:r>
              <a:rPr sz="2100" spc="5" dirty="0">
                <a:latin typeface="Tahoma"/>
                <a:cs typeface="Tahoma"/>
              </a:rPr>
              <a:t>floor: </a:t>
            </a:r>
            <a:r>
              <a:rPr sz="2100" dirty="0">
                <a:latin typeface="Tahoma"/>
                <a:cs typeface="Tahoma"/>
              </a:rPr>
              <a:t>wire- </a:t>
            </a:r>
            <a:r>
              <a:rPr sz="2100" spc="5" dirty="0">
                <a:latin typeface="Tahoma"/>
                <a:cs typeface="Tahoma"/>
              </a:rPr>
              <a:t>or </a:t>
            </a:r>
            <a:r>
              <a:rPr sz="2100" dirty="0">
                <a:latin typeface="Tahoma"/>
                <a:cs typeface="Tahoma"/>
              </a:rPr>
              <a:t>laser-driven </a:t>
            </a:r>
            <a:r>
              <a:rPr sz="2100" spc="5" dirty="0">
                <a:latin typeface="Tahoma"/>
                <a:cs typeface="Tahoma"/>
              </a:rPr>
              <a:t>along </a:t>
            </a:r>
            <a:r>
              <a:rPr sz="2100" dirty="0">
                <a:latin typeface="Tahoma"/>
                <a:cs typeface="Tahoma"/>
              </a:rPr>
              <a:t>predefined paths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8785" y="715584"/>
            <a:ext cx="517525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Lifting </a:t>
            </a:r>
            <a:r>
              <a:rPr sz="3350" spc="20" dirty="0"/>
              <a:t>AGV </a:t>
            </a:r>
            <a:r>
              <a:rPr sz="3350" spc="10" dirty="0"/>
              <a:t>for</a:t>
            </a:r>
            <a:r>
              <a:rPr sz="3350" spc="-15" dirty="0"/>
              <a:t> </a:t>
            </a:r>
            <a:r>
              <a:rPr sz="3350" spc="10" dirty="0"/>
              <a:t>warehouses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61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4347387" y="6025270"/>
            <a:ext cx="221488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video </a:t>
            </a:r>
            <a:r>
              <a:rPr sz="2100" dirty="0">
                <a:latin typeface="Tahoma"/>
                <a:cs typeface="Tahoma"/>
              </a:rPr>
              <a:t>by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Elettric80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17344" y="2136648"/>
            <a:ext cx="6446520" cy="3587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85165" y="715584"/>
            <a:ext cx="252158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Kiva</a:t>
            </a:r>
            <a:r>
              <a:rPr sz="3350" spc="-65" dirty="0"/>
              <a:t> </a:t>
            </a:r>
            <a:r>
              <a:rPr sz="3350" spc="15" dirty="0"/>
              <a:t>Systems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62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974239" y="6305686"/>
            <a:ext cx="877316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company acquired </a:t>
            </a:r>
            <a:r>
              <a:rPr sz="2100" spc="5" dirty="0">
                <a:latin typeface="Tahoma"/>
                <a:cs typeface="Tahoma"/>
              </a:rPr>
              <a:t>in </a:t>
            </a:r>
            <a:r>
              <a:rPr sz="2100" dirty="0">
                <a:latin typeface="Tahoma"/>
                <a:cs typeface="Tahoma"/>
              </a:rPr>
              <a:t>2012 </a:t>
            </a:r>
            <a:r>
              <a:rPr sz="2100" spc="-5" dirty="0">
                <a:latin typeface="Tahoma"/>
                <a:cs typeface="Tahoma"/>
              </a:rPr>
              <a:t>for </a:t>
            </a:r>
            <a:r>
              <a:rPr sz="2100" dirty="0">
                <a:latin typeface="Tahoma"/>
                <a:cs typeface="Tahoma"/>
              </a:rPr>
              <a:t>$775 </a:t>
            </a:r>
            <a:r>
              <a:rPr sz="2100" spc="5" dirty="0">
                <a:latin typeface="Tahoma"/>
                <a:cs typeface="Tahoma"/>
              </a:rPr>
              <a:t>million </a:t>
            </a:r>
            <a:r>
              <a:rPr sz="2100" dirty="0">
                <a:latin typeface="Tahoma"/>
                <a:cs typeface="Tahoma"/>
              </a:rPr>
              <a:t>by Amazon (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store</a:t>
            </a:r>
            <a:r>
              <a:rPr sz="2100" spc="60" dirty="0">
                <a:solidFill>
                  <a:srgbClr val="008000"/>
                </a:solidFill>
                <a:latin typeface="Tahoma"/>
                <a:cs typeface="Tahoma"/>
              </a:rPr>
              <a:t> 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automation</a:t>
            </a:r>
            <a:r>
              <a:rPr sz="2100" spc="5" dirty="0">
                <a:latin typeface="Tahoma"/>
                <a:cs typeface="Tahoma"/>
              </a:rPr>
              <a:t>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92248" y="1588008"/>
            <a:ext cx="5696711" cy="4474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7378" y="715584"/>
            <a:ext cx="509270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Intelligent </a:t>
            </a:r>
            <a:r>
              <a:rPr sz="3350" spc="20" dirty="0"/>
              <a:t>AGV </a:t>
            </a:r>
            <a:r>
              <a:rPr sz="3350" spc="10" dirty="0"/>
              <a:t>in</a:t>
            </a:r>
            <a:r>
              <a:rPr sz="3350" spc="-45" dirty="0"/>
              <a:t> </a:t>
            </a:r>
            <a:r>
              <a:rPr sz="3350" spc="10" dirty="0"/>
              <a:t>factories</a:t>
            </a:r>
            <a:endParaRPr sz="33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63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2024133" y="6266062"/>
            <a:ext cx="6673850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commercial 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video </a:t>
            </a:r>
            <a:r>
              <a:rPr sz="2100" spc="5" dirty="0">
                <a:latin typeface="Tahoma"/>
                <a:cs typeface="Tahoma"/>
              </a:rPr>
              <a:t>of ADAM mobile </a:t>
            </a:r>
            <a:r>
              <a:rPr sz="2100" dirty="0">
                <a:latin typeface="Tahoma"/>
                <a:cs typeface="Tahoma"/>
              </a:rPr>
              <a:t>robot (RMT</a:t>
            </a:r>
            <a:r>
              <a:rPr sz="2100" spc="60" dirty="0">
                <a:latin typeface="Tahoma"/>
                <a:cs typeface="Tahoma"/>
              </a:rPr>
              <a:t> </a:t>
            </a:r>
            <a:r>
              <a:rPr sz="2100" spc="-5" dirty="0">
                <a:latin typeface="Tahoma"/>
                <a:cs typeface="Tahoma"/>
              </a:rPr>
              <a:t>Robotics)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08655" y="1956816"/>
            <a:ext cx="5273040" cy="3813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1251" y="715584"/>
            <a:ext cx="642747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What’s </a:t>
            </a:r>
            <a:r>
              <a:rPr sz="3350" spc="15" dirty="0"/>
              <a:t>next </a:t>
            </a:r>
            <a:r>
              <a:rPr sz="3350" spc="10" dirty="0"/>
              <a:t>in industrial</a:t>
            </a:r>
            <a:r>
              <a:rPr sz="3350" spc="-20" dirty="0"/>
              <a:t> </a:t>
            </a:r>
            <a:r>
              <a:rPr sz="3350" spc="10" dirty="0"/>
              <a:t>robotics?</a:t>
            </a:r>
            <a:endParaRPr sz="3350" dirty="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changing nature of manufacturing and</a:t>
            </a:r>
            <a:r>
              <a:rPr spc="5" dirty="0"/>
              <a:t> </a:t>
            </a:r>
            <a:r>
              <a:rPr spc="15" dirty="0"/>
              <a:t>work</a:t>
            </a:r>
          </a:p>
          <a:p>
            <a:pPr marL="403860" marR="5080" indent="-295910">
              <a:lnSpc>
                <a:spcPct val="100899"/>
              </a:lnSpc>
              <a:spcBef>
                <a:spcPts val="1914"/>
              </a:spcBef>
              <a:buClr>
                <a:srgbClr val="990000"/>
              </a:buClr>
              <a:buSzPct val="54347"/>
              <a:buFont typeface="Wingdings"/>
              <a:buChar char=""/>
              <a:tabLst>
                <a:tab pos="403225" algn="l"/>
                <a:tab pos="404495" algn="l"/>
              </a:tabLst>
            </a:pPr>
            <a:r>
              <a:rPr b="0" spc="5" dirty="0">
                <a:latin typeface="Tahoma"/>
                <a:cs typeface="Tahoma"/>
              </a:rPr>
              <a:t>shift from high </a:t>
            </a:r>
            <a:r>
              <a:rPr b="0" spc="10" dirty="0">
                <a:latin typeface="Tahoma"/>
                <a:cs typeface="Tahoma"/>
              </a:rPr>
              <a:t>volume/low mix to low </a:t>
            </a:r>
            <a:r>
              <a:rPr b="0" spc="5" dirty="0">
                <a:latin typeface="Tahoma"/>
                <a:cs typeface="Tahoma"/>
              </a:rPr>
              <a:t>volume/high </a:t>
            </a:r>
            <a:r>
              <a:rPr b="0" spc="10" dirty="0">
                <a:latin typeface="Tahoma"/>
                <a:cs typeface="Tahoma"/>
              </a:rPr>
              <a:t>mix </a:t>
            </a:r>
            <a:r>
              <a:rPr b="0" spc="5" dirty="0">
                <a:latin typeface="Tahoma"/>
                <a:cs typeface="Tahoma"/>
              </a:rPr>
              <a:t>is having  </a:t>
            </a:r>
            <a:r>
              <a:rPr b="0" spc="10" dirty="0">
                <a:latin typeface="Tahoma"/>
                <a:cs typeface="Tahoma"/>
              </a:rPr>
              <a:t>a </a:t>
            </a:r>
            <a:r>
              <a:rPr b="0" spc="5" dirty="0">
                <a:latin typeface="Tahoma"/>
                <a:cs typeface="Tahoma"/>
              </a:rPr>
              <a:t>profound impact </a:t>
            </a:r>
            <a:r>
              <a:rPr b="0" spc="15" dirty="0">
                <a:latin typeface="Tahoma"/>
                <a:cs typeface="Tahoma"/>
              </a:rPr>
              <a:t>on</a:t>
            </a:r>
            <a:r>
              <a:rPr b="0" spc="-20" dirty="0">
                <a:latin typeface="Tahoma"/>
                <a:cs typeface="Tahoma"/>
              </a:rPr>
              <a:t> </a:t>
            </a:r>
            <a:r>
              <a:rPr b="0" spc="5" dirty="0">
                <a:latin typeface="Tahoma"/>
                <a:cs typeface="Tahoma"/>
              </a:rPr>
              <a:t>manufacturing</a:t>
            </a:r>
          </a:p>
          <a:p>
            <a:pPr marL="403860" indent="-295910">
              <a:lnSpc>
                <a:spcPct val="100000"/>
              </a:lnSpc>
              <a:spcBef>
                <a:spcPts val="675"/>
              </a:spcBef>
              <a:buClr>
                <a:srgbClr val="990000"/>
              </a:buClr>
              <a:buSzPct val="54347"/>
              <a:buFont typeface="Wingdings"/>
              <a:buChar char=""/>
              <a:tabLst>
                <a:tab pos="403225" algn="l"/>
                <a:tab pos="404495" algn="l"/>
              </a:tabLst>
            </a:pPr>
            <a:r>
              <a:rPr b="0" spc="5" dirty="0">
                <a:latin typeface="Tahoma"/>
                <a:cs typeface="Tahoma"/>
              </a:rPr>
              <a:t>many industries </a:t>
            </a:r>
            <a:r>
              <a:rPr b="0" dirty="0">
                <a:latin typeface="Tahoma"/>
                <a:cs typeface="Tahoma"/>
              </a:rPr>
              <a:t>are facing </a:t>
            </a:r>
            <a:r>
              <a:rPr b="0" spc="5" dirty="0">
                <a:latin typeface="Tahoma"/>
                <a:cs typeface="Tahoma"/>
              </a:rPr>
              <a:t>acute </a:t>
            </a:r>
            <a:r>
              <a:rPr b="0" spc="10" dirty="0">
                <a:latin typeface="Tahoma"/>
                <a:cs typeface="Tahoma"/>
              </a:rPr>
              <a:t>shortages of </a:t>
            </a:r>
            <a:r>
              <a:rPr b="0" spc="5" dirty="0">
                <a:latin typeface="Tahoma"/>
                <a:cs typeface="Tahoma"/>
              </a:rPr>
              <a:t>skilled</a:t>
            </a:r>
            <a:r>
              <a:rPr b="0" spc="40" dirty="0">
                <a:latin typeface="Tahoma"/>
                <a:cs typeface="Tahoma"/>
              </a:rPr>
              <a:t> </a:t>
            </a:r>
            <a:r>
              <a:rPr b="0" spc="5" dirty="0">
                <a:latin typeface="Tahoma"/>
                <a:cs typeface="Tahoma"/>
              </a:rPr>
              <a:t>labor</a:t>
            </a:r>
          </a:p>
          <a:p>
            <a:pPr marL="403860" marR="644525" indent="-295910">
              <a:lnSpc>
                <a:spcPct val="101699"/>
              </a:lnSpc>
              <a:spcBef>
                <a:spcPts val="600"/>
              </a:spcBef>
              <a:buClr>
                <a:srgbClr val="990000"/>
              </a:buClr>
              <a:buSzPct val="54347"/>
              <a:buFont typeface="Wingdings"/>
              <a:buChar char=""/>
              <a:tabLst>
                <a:tab pos="403225" algn="l"/>
                <a:tab pos="404495" algn="l"/>
              </a:tabLst>
            </a:pPr>
            <a:r>
              <a:rPr b="0" spc="5" dirty="0">
                <a:latin typeface="Tahoma"/>
                <a:cs typeface="Tahoma"/>
              </a:rPr>
              <a:t>quicker </a:t>
            </a:r>
            <a:r>
              <a:rPr b="0" dirty="0">
                <a:latin typeface="Tahoma"/>
                <a:cs typeface="Tahoma"/>
              </a:rPr>
              <a:t>return-of-investment </a:t>
            </a:r>
            <a:r>
              <a:rPr b="0" spc="10" dirty="0">
                <a:latin typeface="Tahoma"/>
                <a:cs typeface="Tahoma"/>
              </a:rPr>
              <a:t>(ROI) of automation and </a:t>
            </a:r>
            <a:r>
              <a:rPr b="0" spc="5" dirty="0">
                <a:latin typeface="Tahoma"/>
                <a:cs typeface="Tahoma"/>
              </a:rPr>
              <a:t>rising  wages </a:t>
            </a:r>
            <a:r>
              <a:rPr b="0" dirty="0">
                <a:latin typeface="Tahoma"/>
                <a:cs typeface="Tahoma"/>
              </a:rPr>
              <a:t>are </a:t>
            </a:r>
            <a:r>
              <a:rPr b="0" spc="5" dirty="0">
                <a:latin typeface="Tahoma"/>
                <a:cs typeface="Tahoma"/>
              </a:rPr>
              <a:t>eventually discouraging labour</a:t>
            </a:r>
            <a:r>
              <a:rPr b="0" spc="15" dirty="0">
                <a:latin typeface="Tahoma"/>
                <a:cs typeface="Tahoma"/>
              </a:rPr>
              <a:t> </a:t>
            </a:r>
            <a:r>
              <a:rPr b="0" dirty="0">
                <a:latin typeface="Tahoma"/>
                <a:cs typeface="Tahoma"/>
              </a:rPr>
              <a:t>arbitrage</a:t>
            </a:r>
          </a:p>
          <a:p>
            <a:pPr marL="403860" indent="-295910">
              <a:lnSpc>
                <a:spcPct val="100000"/>
              </a:lnSpc>
              <a:spcBef>
                <a:spcPts val="650"/>
              </a:spcBef>
              <a:buClr>
                <a:srgbClr val="990000"/>
              </a:buClr>
              <a:buSzPct val="54347"/>
              <a:buFont typeface="Wingdings"/>
              <a:buChar char=""/>
              <a:tabLst>
                <a:tab pos="403225" algn="l"/>
                <a:tab pos="404495" algn="l"/>
              </a:tabLst>
            </a:pPr>
            <a:r>
              <a:rPr b="0" spc="5" dirty="0">
                <a:latin typeface="Tahoma"/>
                <a:cs typeface="Tahoma"/>
              </a:rPr>
              <a:t>increased focus is being placed </a:t>
            </a:r>
            <a:r>
              <a:rPr b="0" spc="15" dirty="0">
                <a:latin typeface="Tahoma"/>
                <a:cs typeface="Tahoma"/>
              </a:rPr>
              <a:t>on </a:t>
            </a:r>
            <a:r>
              <a:rPr b="0" spc="5" dirty="0">
                <a:latin typeface="Tahoma"/>
                <a:cs typeface="Tahoma"/>
              </a:rPr>
              <a:t>workplace</a:t>
            </a:r>
            <a:r>
              <a:rPr b="0" spc="-5" dirty="0">
                <a:latin typeface="Tahoma"/>
                <a:cs typeface="Tahoma"/>
              </a:rPr>
              <a:t> </a:t>
            </a:r>
            <a:r>
              <a:rPr b="0" dirty="0">
                <a:latin typeface="Tahoma"/>
                <a:cs typeface="Tahoma"/>
              </a:rPr>
              <a:t>safety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64</a:t>
            </a:fld>
            <a:endParaRPr spc="-35" dirty="0"/>
          </a:p>
        </p:txBody>
      </p:sp>
      <p:sp>
        <p:nvSpPr>
          <p:cNvPr id="5" name="object 5"/>
          <p:cNvSpPr txBox="1"/>
          <p:nvPr/>
        </p:nvSpPr>
        <p:spPr>
          <a:xfrm>
            <a:off x="1354081" y="6157950"/>
            <a:ext cx="7973059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i="1" spc="-40" dirty="0">
                <a:latin typeface="Tahoma"/>
                <a:cs typeface="Tahoma"/>
              </a:rPr>
              <a:t>Source: </a:t>
            </a:r>
            <a:r>
              <a:rPr sz="1450" spc="10" dirty="0">
                <a:latin typeface="Tahoma"/>
                <a:cs typeface="Tahoma"/>
              </a:rPr>
              <a:t>Steven </a:t>
            </a:r>
            <a:r>
              <a:rPr sz="1450" spc="-5" dirty="0">
                <a:latin typeface="Tahoma"/>
                <a:cs typeface="Tahoma"/>
              </a:rPr>
              <a:t>Wyatt </a:t>
            </a:r>
            <a:r>
              <a:rPr sz="1450" spc="10" dirty="0">
                <a:latin typeface="Tahoma"/>
                <a:cs typeface="Tahoma"/>
              </a:rPr>
              <a:t>(IFR). </a:t>
            </a:r>
            <a:r>
              <a:rPr sz="1450" spc="-15" dirty="0">
                <a:latin typeface="Tahoma"/>
                <a:cs typeface="Tahoma"/>
              </a:rPr>
              <a:t>“Today’s </a:t>
            </a:r>
            <a:r>
              <a:rPr sz="1450" spc="5" dirty="0">
                <a:latin typeface="Tahoma"/>
                <a:cs typeface="Tahoma"/>
              </a:rPr>
              <a:t>trends, tomorrow’s </a:t>
            </a:r>
            <a:r>
              <a:rPr sz="1450" dirty="0">
                <a:latin typeface="Tahoma"/>
                <a:cs typeface="Tahoma"/>
              </a:rPr>
              <a:t>robots!” Frankfurt, </a:t>
            </a:r>
            <a:r>
              <a:rPr sz="1450" spc="15" dirty="0">
                <a:latin typeface="Tahoma"/>
                <a:cs typeface="Tahoma"/>
              </a:rPr>
              <a:t>27 </a:t>
            </a:r>
            <a:r>
              <a:rPr sz="1450" spc="10" dirty="0">
                <a:latin typeface="Tahoma"/>
                <a:cs typeface="Tahoma"/>
              </a:rPr>
              <a:t>September</a:t>
            </a:r>
            <a:r>
              <a:rPr sz="1450" spc="160" dirty="0">
                <a:latin typeface="Tahoma"/>
                <a:cs typeface="Tahoma"/>
              </a:rPr>
              <a:t> </a:t>
            </a:r>
            <a:r>
              <a:rPr sz="1450" spc="10" dirty="0">
                <a:latin typeface="Tahoma"/>
                <a:cs typeface="Tahoma"/>
              </a:rPr>
              <a:t>2017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58391" y="5349240"/>
            <a:ext cx="1057656" cy="76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31251" y="715584"/>
            <a:ext cx="642747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What’s </a:t>
            </a:r>
            <a:r>
              <a:rPr sz="3350" spc="15" dirty="0"/>
              <a:t>next </a:t>
            </a:r>
            <a:r>
              <a:rPr sz="3350" spc="10" dirty="0"/>
              <a:t>in industrial</a:t>
            </a:r>
            <a:r>
              <a:rPr sz="3350" spc="-20" dirty="0"/>
              <a:t> </a:t>
            </a:r>
            <a:r>
              <a:rPr sz="3350" spc="10" dirty="0"/>
              <a:t>robotics?</a:t>
            </a:r>
            <a:endParaRPr sz="33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65</a:t>
            </a:fld>
            <a:endParaRPr spc="-35" dirty="0"/>
          </a:p>
        </p:txBody>
      </p:sp>
      <p:sp>
        <p:nvSpPr>
          <p:cNvPr id="5" name="object 5"/>
          <p:cNvSpPr txBox="1"/>
          <p:nvPr/>
        </p:nvSpPr>
        <p:spPr>
          <a:xfrm>
            <a:off x="1493784" y="1648331"/>
            <a:ext cx="7879080" cy="380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10" dirty="0">
                <a:latin typeface="Tahoma"/>
                <a:cs typeface="Tahoma"/>
              </a:rPr>
              <a:t>addressing </a:t>
            </a:r>
            <a:r>
              <a:rPr sz="2300" b="1" spc="20" dirty="0">
                <a:latin typeface="Tahoma"/>
                <a:cs typeface="Tahoma"/>
              </a:rPr>
              <a:t>some </a:t>
            </a:r>
            <a:r>
              <a:rPr sz="2300" b="1" spc="5" dirty="0">
                <a:latin typeface="Tahoma"/>
                <a:cs typeface="Tahoma"/>
              </a:rPr>
              <a:t>real facts </a:t>
            </a:r>
            <a:r>
              <a:rPr sz="2300" b="1" spc="15" dirty="0">
                <a:latin typeface="Tahoma"/>
                <a:cs typeface="Tahoma"/>
              </a:rPr>
              <a:t>opens huge</a:t>
            </a:r>
            <a:r>
              <a:rPr sz="2300" b="1" spc="60" dirty="0">
                <a:latin typeface="Tahoma"/>
                <a:cs typeface="Tahoma"/>
              </a:rPr>
              <a:t> </a:t>
            </a:r>
            <a:r>
              <a:rPr sz="2300" b="1" spc="10" dirty="0">
                <a:latin typeface="Tahoma"/>
                <a:cs typeface="Tahoma"/>
              </a:rPr>
              <a:t>opportunities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9165" y="6016114"/>
            <a:ext cx="7029450" cy="734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996315">
              <a:lnSpc>
                <a:spcPct val="100899"/>
              </a:lnSpc>
              <a:spcBef>
                <a:spcPts val="105"/>
              </a:spcBef>
            </a:pPr>
            <a:r>
              <a:rPr sz="2300" b="1" spc="15" dirty="0">
                <a:latin typeface="Tahoma"/>
                <a:cs typeface="Tahoma"/>
              </a:rPr>
              <a:t>answers </a:t>
            </a:r>
            <a:r>
              <a:rPr sz="2300" b="1" spc="10" dirty="0">
                <a:latin typeface="Tahoma"/>
                <a:cs typeface="Tahoma"/>
              </a:rPr>
              <a:t>to </a:t>
            </a:r>
            <a:r>
              <a:rPr sz="2300" b="1" spc="15" dirty="0">
                <a:latin typeface="Tahoma"/>
                <a:cs typeface="Tahoma"/>
              </a:rPr>
              <a:t>these </a:t>
            </a:r>
            <a:r>
              <a:rPr sz="2300" b="1" spc="10" dirty="0">
                <a:latin typeface="Tahoma"/>
                <a:cs typeface="Tahoma"/>
              </a:rPr>
              <a:t>challenges </a:t>
            </a:r>
            <a:r>
              <a:rPr sz="2300" b="1" spc="5" dirty="0">
                <a:latin typeface="Tahoma"/>
                <a:cs typeface="Tahoma"/>
              </a:rPr>
              <a:t>lie </a:t>
            </a:r>
            <a:r>
              <a:rPr sz="2300" b="1" spc="10" dirty="0">
                <a:latin typeface="Tahoma"/>
                <a:cs typeface="Tahoma"/>
              </a:rPr>
              <a:t>in  </a:t>
            </a:r>
            <a:r>
              <a:rPr sz="2300" b="1" spc="5" dirty="0">
                <a:solidFill>
                  <a:srgbClr val="800000"/>
                </a:solidFill>
                <a:latin typeface="Tahoma"/>
                <a:cs typeface="Tahoma"/>
              </a:rPr>
              <a:t>Simplification</a:t>
            </a:r>
            <a:r>
              <a:rPr sz="2300" b="1" spc="5" dirty="0">
                <a:latin typeface="Tahoma"/>
                <a:cs typeface="Tahoma"/>
              </a:rPr>
              <a:t>, </a:t>
            </a:r>
            <a:r>
              <a:rPr sz="2300" b="1" spc="5" dirty="0">
                <a:solidFill>
                  <a:srgbClr val="800000"/>
                </a:solidFill>
                <a:latin typeface="Tahoma"/>
                <a:cs typeface="Tahoma"/>
              </a:rPr>
              <a:t>Digitalisation</a:t>
            </a:r>
            <a:r>
              <a:rPr sz="2300" b="1" spc="5" dirty="0">
                <a:latin typeface="Tahoma"/>
                <a:cs typeface="Tahoma"/>
              </a:rPr>
              <a:t>, </a:t>
            </a:r>
            <a:r>
              <a:rPr sz="2300" b="1" spc="10" dirty="0">
                <a:latin typeface="Tahoma"/>
                <a:cs typeface="Tahoma"/>
              </a:rPr>
              <a:t>and</a:t>
            </a:r>
            <a:r>
              <a:rPr sz="2300" b="1" spc="110" dirty="0">
                <a:latin typeface="Tahoma"/>
                <a:cs typeface="Tahoma"/>
              </a:rPr>
              <a:t> </a:t>
            </a:r>
            <a:r>
              <a:rPr sz="2300" b="1" spc="5" dirty="0">
                <a:solidFill>
                  <a:srgbClr val="800000"/>
                </a:solidFill>
                <a:latin typeface="Tahoma"/>
                <a:cs typeface="Tahoma"/>
              </a:rPr>
              <a:t>Collaboration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8000" y="2258567"/>
            <a:ext cx="9662160" cy="3605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1251" y="715584"/>
            <a:ext cx="642747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What’s </a:t>
            </a:r>
            <a:r>
              <a:rPr sz="3350" spc="15" dirty="0"/>
              <a:t>next </a:t>
            </a:r>
            <a:r>
              <a:rPr sz="3350" spc="10" dirty="0"/>
              <a:t>in industrial</a:t>
            </a:r>
            <a:r>
              <a:rPr sz="3350" spc="-20" dirty="0"/>
              <a:t> </a:t>
            </a:r>
            <a:r>
              <a:rPr sz="3350" spc="10" dirty="0"/>
              <a:t>robotics?</a:t>
            </a:r>
            <a:endParaRPr sz="335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66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833564" y="1480232"/>
            <a:ext cx="9074150" cy="54330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Simplification </a:t>
            </a:r>
            <a:r>
              <a:rPr sz="1900" spc="-5" dirty="0">
                <a:latin typeface="Tahoma"/>
                <a:cs typeface="Tahoma"/>
              </a:rPr>
              <a:t>(critical </a:t>
            </a:r>
            <a:r>
              <a:rPr sz="1900" spc="-10" dirty="0">
                <a:latin typeface="Tahoma"/>
                <a:cs typeface="Tahoma"/>
              </a:rPr>
              <a:t>for </a:t>
            </a:r>
            <a:r>
              <a:rPr sz="1900" dirty="0">
                <a:latin typeface="Tahoma"/>
                <a:cs typeface="Tahoma"/>
              </a:rPr>
              <a:t>SME, </a:t>
            </a:r>
            <a:r>
              <a:rPr sz="1900" spc="-5" dirty="0">
                <a:latin typeface="Tahoma"/>
                <a:cs typeface="Tahoma"/>
              </a:rPr>
              <a:t>but also </a:t>
            </a:r>
            <a:r>
              <a:rPr sz="1900" spc="-10" dirty="0">
                <a:latin typeface="Tahoma"/>
                <a:cs typeface="Tahoma"/>
              </a:rPr>
              <a:t>for </a:t>
            </a:r>
            <a:r>
              <a:rPr sz="1900" spc="-5" dirty="0">
                <a:latin typeface="Tahoma"/>
                <a:cs typeface="Tahoma"/>
              </a:rPr>
              <a:t>large </a:t>
            </a:r>
            <a:r>
              <a:rPr sz="1900" dirty="0">
                <a:latin typeface="Tahoma"/>
                <a:cs typeface="Tahoma"/>
              </a:rPr>
              <a:t>global</a:t>
            </a:r>
            <a:r>
              <a:rPr sz="1900" spc="60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manufacturers)</a:t>
            </a:r>
            <a:endParaRPr sz="1900">
              <a:latin typeface="Tahoma"/>
              <a:cs typeface="Tahoma"/>
            </a:endParaRPr>
          </a:p>
          <a:p>
            <a:pPr marL="307975" marR="5080" indent="-295910">
              <a:lnSpc>
                <a:spcPct val="100000"/>
              </a:lnSpc>
              <a:spcBef>
                <a:spcPts val="620"/>
              </a:spcBef>
              <a:buClr>
                <a:srgbClr val="990000"/>
              </a:buClr>
              <a:buSzPct val="55263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900" spc="-5" dirty="0">
                <a:latin typeface="Tahoma"/>
                <a:cs typeface="Tahoma"/>
              </a:rPr>
              <a:t>robots </a:t>
            </a:r>
            <a:r>
              <a:rPr sz="1900" b="1" dirty="0">
                <a:latin typeface="Tahoma"/>
                <a:cs typeface="Tahoma"/>
              </a:rPr>
              <a:t>easier </a:t>
            </a:r>
            <a:r>
              <a:rPr sz="1900" spc="-5" dirty="0">
                <a:latin typeface="Tahoma"/>
                <a:cs typeface="Tahoma"/>
              </a:rPr>
              <a:t>to install, </a:t>
            </a:r>
            <a:r>
              <a:rPr sz="1900" spc="-10" dirty="0">
                <a:latin typeface="Tahoma"/>
                <a:cs typeface="Tahoma"/>
              </a:rPr>
              <a:t>program </a:t>
            </a:r>
            <a:r>
              <a:rPr sz="1900" dirty="0">
                <a:latin typeface="Tahoma"/>
                <a:cs typeface="Tahoma"/>
              </a:rPr>
              <a:t>(with open </a:t>
            </a:r>
            <a:r>
              <a:rPr sz="1900" spc="-5" dirty="0">
                <a:latin typeface="Tahoma"/>
                <a:cs typeface="Tahoma"/>
              </a:rPr>
              <a:t>source) and operate </a:t>
            </a:r>
            <a:r>
              <a:rPr sz="1900" dirty="0">
                <a:latin typeface="Tahoma"/>
                <a:cs typeface="Tahoma"/>
              </a:rPr>
              <a:t>will </a:t>
            </a:r>
            <a:r>
              <a:rPr sz="1900" spc="-5" dirty="0">
                <a:latin typeface="Tahoma"/>
                <a:cs typeface="Tahoma"/>
              </a:rPr>
              <a:t>unlock entry  </a:t>
            </a:r>
            <a:r>
              <a:rPr sz="1900" dirty="0">
                <a:latin typeface="Tahoma"/>
                <a:cs typeface="Tahoma"/>
              </a:rPr>
              <a:t>barriers </a:t>
            </a:r>
            <a:r>
              <a:rPr sz="1900" spc="-5" dirty="0">
                <a:latin typeface="Tahoma"/>
                <a:cs typeface="Tahoma"/>
              </a:rPr>
              <a:t>to the large market of </a:t>
            </a:r>
            <a:r>
              <a:rPr sz="1900" dirty="0">
                <a:latin typeface="Tahoma"/>
                <a:cs typeface="Tahoma"/>
              </a:rPr>
              <a:t>small </a:t>
            </a:r>
            <a:r>
              <a:rPr sz="1900" spc="-5" dirty="0">
                <a:latin typeface="Tahoma"/>
                <a:cs typeface="Tahoma"/>
              </a:rPr>
              <a:t>and medium enterprises</a:t>
            </a:r>
            <a:r>
              <a:rPr sz="1900" spc="60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(SMEs)</a:t>
            </a:r>
            <a:endParaRPr sz="1900">
              <a:latin typeface="Tahoma"/>
              <a:cs typeface="Tahoma"/>
            </a:endParaRPr>
          </a:p>
          <a:p>
            <a:pPr marL="307975" marR="854710" indent="-295910">
              <a:lnSpc>
                <a:spcPct val="100000"/>
              </a:lnSpc>
              <a:spcBef>
                <a:spcPts val="25"/>
              </a:spcBef>
              <a:buClr>
                <a:srgbClr val="990000"/>
              </a:buClr>
              <a:buSzPct val="55263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900" spc="-5" dirty="0">
                <a:latin typeface="Tahoma"/>
                <a:cs typeface="Tahoma"/>
              </a:rPr>
              <a:t>trend towards having production closer to the end consumer is driving the  importance of </a:t>
            </a:r>
            <a:r>
              <a:rPr sz="1900" b="1" spc="-5" dirty="0">
                <a:latin typeface="Tahoma"/>
                <a:cs typeface="Tahoma"/>
              </a:rPr>
              <a:t>standardisation </a:t>
            </a:r>
            <a:r>
              <a:rPr sz="1900" spc="-5" dirty="0">
                <a:latin typeface="Tahoma"/>
                <a:cs typeface="Tahoma"/>
              </a:rPr>
              <a:t>&amp; consistency across </a:t>
            </a:r>
            <a:r>
              <a:rPr sz="1900" dirty="0">
                <a:latin typeface="Tahoma"/>
                <a:cs typeface="Tahoma"/>
              </a:rPr>
              <a:t>global</a:t>
            </a:r>
            <a:r>
              <a:rPr sz="1900" spc="4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brands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Digitalisation </a:t>
            </a:r>
            <a:r>
              <a:rPr sz="1900" dirty="0">
                <a:latin typeface="Tahoma"/>
                <a:cs typeface="Tahoma"/>
              </a:rPr>
              <a:t>(Big Data allows </a:t>
            </a:r>
            <a:r>
              <a:rPr sz="1900" spc="-5" dirty="0">
                <a:latin typeface="Tahoma"/>
                <a:cs typeface="Tahoma"/>
              </a:rPr>
              <a:t>taking better decisions on factory</a:t>
            </a:r>
            <a:r>
              <a:rPr sz="1900" spc="40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operations)</a:t>
            </a:r>
            <a:endParaRPr sz="1900">
              <a:latin typeface="Tahoma"/>
              <a:cs typeface="Tahoma"/>
            </a:endParaRPr>
          </a:p>
          <a:p>
            <a:pPr marL="307975" marR="43815" indent="-295910">
              <a:lnSpc>
                <a:spcPct val="100000"/>
              </a:lnSpc>
              <a:spcBef>
                <a:spcPts val="650"/>
              </a:spcBef>
              <a:buClr>
                <a:srgbClr val="990000"/>
              </a:buClr>
              <a:buSzPct val="55263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900" spc="-5" dirty="0">
                <a:latin typeface="Tahoma"/>
                <a:cs typeface="Tahoma"/>
              </a:rPr>
              <a:t>“Industry </a:t>
            </a:r>
            <a:r>
              <a:rPr sz="1900" spc="-40" dirty="0">
                <a:latin typeface="Tahoma"/>
                <a:cs typeface="Tahoma"/>
              </a:rPr>
              <a:t>4.0”, </a:t>
            </a:r>
            <a:r>
              <a:rPr sz="1900" spc="-5" dirty="0">
                <a:latin typeface="Tahoma"/>
                <a:cs typeface="Tahoma"/>
              </a:rPr>
              <a:t>linking the real-life </a:t>
            </a:r>
            <a:r>
              <a:rPr sz="1900" spc="-10" dirty="0">
                <a:latin typeface="Tahoma"/>
                <a:cs typeface="Tahoma"/>
              </a:rPr>
              <a:t>factory </a:t>
            </a:r>
            <a:r>
              <a:rPr sz="1900" spc="-5" dirty="0">
                <a:latin typeface="Tahoma"/>
                <a:cs typeface="Tahoma"/>
              </a:rPr>
              <a:t>with a </a:t>
            </a:r>
            <a:r>
              <a:rPr sz="1900" b="1" spc="-5" dirty="0">
                <a:latin typeface="Tahoma"/>
                <a:cs typeface="Tahoma"/>
              </a:rPr>
              <a:t>virtual/digital </a:t>
            </a:r>
            <a:r>
              <a:rPr sz="1900" spc="-5" dirty="0">
                <a:latin typeface="Tahoma"/>
                <a:cs typeface="Tahoma"/>
              </a:rPr>
              <a:t>one, </a:t>
            </a:r>
            <a:r>
              <a:rPr sz="1900" dirty="0">
                <a:latin typeface="Tahoma"/>
                <a:cs typeface="Tahoma"/>
              </a:rPr>
              <a:t>will </a:t>
            </a:r>
            <a:r>
              <a:rPr sz="1900" spc="-5" dirty="0">
                <a:latin typeface="Tahoma"/>
                <a:cs typeface="Tahoma"/>
              </a:rPr>
              <a:t>play </a:t>
            </a:r>
            <a:r>
              <a:rPr sz="1900" dirty="0">
                <a:latin typeface="Tahoma"/>
                <a:cs typeface="Tahoma"/>
              </a:rPr>
              <a:t>an  </a:t>
            </a:r>
            <a:r>
              <a:rPr sz="1900" spc="-5" dirty="0">
                <a:latin typeface="Tahoma"/>
                <a:cs typeface="Tahoma"/>
              </a:rPr>
              <a:t>increasingly important role in </a:t>
            </a:r>
            <a:r>
              <a:rPr sz="1900" dirty="0">
                <a:latin typeface="Tahoma"/>
                <a:cs typeface="Tahoma"/>
              </a:rPr>
              <a:t>global</a:t>
            </a:r>
            <a:r>
              <a:rPr sz="1900" spc="2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manufacturing</a:t>
            </a:r>
            <a:endParaRPr sz="1900">
              <a:latin typeface="Tahoma"/>
              <a:cs typeface="Tahoma"/>
            </a:endParaRPr>
          </a:p>
          <a:p>
            <a:pPr marL="307975" marR="106045" indent="-295910">
              <a:lnSpc>
                <a:spcPct val="100000"/>
              </a:lnSpc>
              <a:buClr>
                <a:srgbClr val="990000"/>
              </a:buClr>
              <a:buSzPct val="55263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900" b="1" spc="-5" dirty="0">
                <a:latin typeface="Tahoma"/>
                <a:cs typeface="Tahoma"/>
              </a:rPr>
              <a:t>vision and sensing </a:t>
            </a:r>
            <a:r>
              <a:rPr sz="1900" spc="-5" dirty="0">
                <a:latin typeface="Tahoma"/>
                <a:cs typeface="Tahoma"/>
              </a:rPr>
              <a:t>devices, coupled </a:t>
            </a:r>
            <a:r>
              <a:rPr sz="1900" dirty="0">
                <a:latin typeface="Tahoma"/>
                <a:cs typeface="Tahoma"/>
              </a:rPr>
              <a:t>with </a:t>
            </a:r>
            <a:r>
              <a:rPr sz="1900" spc="-5" dirty="0">
                <a:latin typeface="Tahoma"/>
                <a:cs typeface="Tahoma"/>
              </a:rPr>
              <a:t>analytics platforms, </a:t>
            </a:r>
            <a:r>
              <a:rPr sz="1900" dirty="0">
                <a:latin typeface="Tahoma"/>
                <a:cs typeface="Tahoma"/>
              </a:rPr>
              <a:t>will </a:t>
            </a:r>
            <a:r>
              <a:rPr sz="1900" spc="-5" dirty="0">
                <a:latin typeface="Tahoma"/>
                <a:cs typeface="Tahoma"/>
              </a:rPr>
              <a:t>pave the </a:t>
            </a:r>
            <a:r>
              <a:rPr sz="1900" spc="-10" dirty="0">
                <a:latin typeface="Tahoma"/>
                <a:cs typeface="Tahoma"/>
              </a:rPr>
              <a:t>way  for </a:t>
            </a:r>
            <a:r>
              <a:rPr sz="1900" spc="-5" dirty="0">
                <a:latin typeface="Tahoma"/>
                <a:cs typeface="Tahoma"/>
              </a:rPr>
              <a:t>new industry business</a:t>
            </a:r>
            <a:r>
              <a:rPr sz="1900" spc="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models</a:t>
            </a:r>
            <a:endParaRPr sz="1900">
              <a:latin typeface="Tahoma"/>
              <a:cs typeface="Tahoma"/>
            </a:endParaRPr>
          </a:p>
          <a:p>
            <a:pPr marL="307975" indent="-295910">
              <a:lnSpc>
                <a:spcPct val="100000"/>
              </a:lnSpc>
              <a:buClr>
                <a:srgbClr val="990000"/>
              </a:buClr>
              <a:buSzPct val="55263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900" spc="-5" dirty="0">
                <a:latin typeface="Tahoma"/>
                <a:cs typeface="Tahoma"/>
              </a:rPr>
              <a:t>IoT/AI/Machine Learning </a:t>
            </a:r>
            <a:r>
              <a:rPr sz="1900" dirty="0">
                <a:latin typeface="Tahoma"/>
                <a:cs typeface="Tahoma"/>
              </a:rPr>
              <a:t>will </a:t>
            </a:r>
            <a:r>
              <a:rPr sz="1900" spc="-5" dirty="0">
                <a:latin typeface="Tahoma"/>
                <a:cs typeface="Tahoma"/>
              </a:rPr>
              <a:t>drive many robotics developments in coming</a:t>
            </a:r>
            <a:r>
              <a:rPr sz="1900" spc="9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years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900" b="1" spc="-5" dirty="0">
                <a:solidFill>
                  <a:srgbClr val="800000"/>
                </a:solidFill>
                <a:latin typeface="Tahoma"/>
                <a:cs typeface="Tahoma"/>
              </a:rPr>
              <a:t>Collaboration</a:t>
            </a:r>
            <a:endParaRPr sz="1900">
              <a:latin typeface="Tahoma"/>
              <a:cs typeface="Tahoma"/>
            </a:endParaRPr>
          </a:p>
          <a:p>
            <a:pPr marL="307975" indent="-295910">
              <a:lnSpc>
                <a:spcPct val="100000"/>
              </a:lnSpc>
              <a:spcBef>
                <a:spcPts val="625"/>
              </a:spcBef>
              <a:buClr>
                <a:srgbClr val="990000"/>
              </a:buClr>
              <a:buSzPct val="55263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900" spc="-5" dirty="0">
                <a:latin typeface="Tahoma"/>
                <a:cs typeface="Tahoma"/>
              </a:rPr>
              <a:t>collaborative robots are shifting the traditional </a:t>
            </a:r>
            <a:r>
              <a:rPr sz="1900" dirty="0">
                <a:latin typeface="Tahoma"/>
                <a:cs typeface="Tahoma"/>
              </a:rPr>
              <a:t>limits </a:t>
            </a:r>
            <a:r>
              <a:rPr sz="1900" spc="-5" dirty="0">
                <a:latin typeface="Tahoma"/>
                <a:cs typeface="Tahoma"/>
              </a:rPr>
              <a:t>of “what can </a:t>
            </a:r>
            <a:r>
              <a:rPr sz="1900" dirty="0">
                <a:latin typeface="Tahoma"/>
                <a:cs typeface="Tahoma"/>
              </a:rPr>
              <a:t>be</a:t>
            </a:r>
            <a:r>
              <a:rPr sz="1900" spc="12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automated?”</a:t>
            </a:r>
            <a:endParaRPr sz="1900">
              <a:latin typeface="Tahoma"/>
              <a:cs typeface="Tahoma"/>
            </a:endParaRPr>
          </a:p>
          <a:p>
            <a:pPr marL="307975" marR="95250" indent="-295910">
              <a:lnSpc>
                <a:spcPct val="100000"/>
              </a:lnSpc>
              <a:buClr>
                <a:srgbClr val="990000"/>
              </a:buClr>
              <a:buSzPct val="55263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900" b="1" spc="-5" dirty="0">
                <a:latin typeface="Tahoma"/>
                <a:cs typeface="Tahoma"/>
              </a:rPr>
              <a:t>collaborative </a:t>
            </a:r>
            <a:r>
              <a:rPr sz="1900" spc="-5" dirty="0">
                <a:latin typeface="Tahoma"/>
                <a:cs typeface="Tahoma"/>
              </a:rPr>
              <a:t>robots increase manufacturing flexibility </a:t>
            </a:r>
            <a:r>
              <a:rPr sz="1900" dirty="0">
                <a:latin typeface="Tahoma"/>
                <a:cs typeface="Tahoma"/>
              </a:rPr>
              <a:t>as </a:t>
            </a:r>
            <a:r>
              <a:rPr sz="1900" spc="-10" dirty="0">
                <a:latin typeface="Tahoma"/>
                <a:cs typeface="Tahoma"/>
              </a:rPr>
              <a:t>‘low-volume, </a:t>
            </a:r>
            <a:r>
              <a:rPr sz="1900" spc="-5" dirty="0">
                <a:latin typeface="Tahoma"/>
                <a:cs typeface="Tahoma"/>
              </a:rPr>
              <a:t>high-mix’  becomes the </a:t>
            </a:r>
            <a:r>
              <a:rPr sz="1900" dirty="0">
                <a:latin typeface="Tahoma"/>
                <a:cs typeface="Tahoma"/>
              </a:rPr>
              <a:t>main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standard</a:t>
            </a:r>
            <a:endParaRPr sz="1900">
              <a:latin typeface="Tahoma"/>
              <a:cs typeface="Tahoma"/>
            </a:endParaRPr>
          </a:p>
          <a:p>
            <a:pPr marL="307975" indent="-295910">
              <a:lnSpc>
                <a:spcPct val="100000"/>
              </a:lnSpc>
              <a:buClr>
                <a:srgbClr val="990000"/>
              </a:buClr>
              <a:buSzPct val="55263"/>
              <a:buFont typeface="Wingdings"/>
              <a:buChar char=""/>
              <a:tabLst>
                <a:tab pos="307340" algn="l"/>
                <a:tab pos="308610" algn="l"/>
              </a:tabLst>
            </a:pPr>
            <a:r>
              <a:rPr sz="1900" spc="-5" dirty="0">
                <a:latin typeface="Tahoma"/>
                <a:cs typeface="Tahoma"/>
              </a:rPr>
              <a:t>collaboration is also about productivity </a:t>
            </a:r>
            <a:r>
              <a:rPr sz="1900" dirty="0">
                <a:latin typeface="Tahoma"/>
                <a:cs typeface="Tahoma"/>
              </a:rPr>
              <a:t>with </a:t>
            </a:r>
            <a:r>
              <a:rPr sz="1900" spc="-5" dirty="0">
                <a:latin typeface="Tahoma"/>
                <a:cs typeface="Tahoma"/>
              </a:rPr>
              <a:t>increased physical and</a:t>
            </a:r>
            <a:r>
              <a:rPr sz="1900" spc="6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cognitive</a:t>
            </a:r>
            <a:endParaRPr sz="1900">
              <a:latin typeface="Tahoma"/>
              <a:cs typeface="Tahoma"/>
            </a:endParaRPr>
          </a:p>
          <a:p>
            <a:pPr marL="307975">
              <a:lnSpc>
                <a:spcPct val="100000"/>
              </a:lnSpc>
            </a:pPr>
            <a:r>
              <a:rPr sz="1900" b="1" spc="-5" dirty="0">
                <a:latin typeface="Tahoma"/>
                <a:cs typeface="Tahoma"/>
              </a:rPr>
              <a:t>human/robot interaction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1251" y="715584"/>
            <a:ext cx="642747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What’s </a:t>
            </a:r>
            <a:r>
              <a:rPr sz="3350" spc="15" dirty="0"/>
              <a:t>next </a:t>
            </a:r>
            <a:r>
              <a:rPr sz="3350" spc="10" dirty="0"/>
              <a:t>in industrial</a:t>
            </a:r>
            <a:r>
              <a:rPr sz="3350" spc="-20" dirty="0"/>
              <a:t> </a:t>
            </a:r>
            <a:r>
              <a:rPr sz="3350" spc="10" dirty="0"/>
              <a:t>robotics?</a:t>
            </a:r>
            <a:endParaRPr sz="335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67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540765" y="6180718"/>
            <a:ext cx="7799070" cy="670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746125">
              <a:lnSpc>
                <a:spcPct val="101000"/>
              </a:lnSpc>
              <a:spcBef>
                <a:spcPts val="85"/>
              </a:spcBef>
            </a:pPr>
            <a:r>
              <a:rPr sz="2100" b="1" dirty="0">
                <a:latin typeface="Tahoma"/>
                <a:cs typeface="Tahoma"/>
              </a:rPr>
              <a:t>connected </a:t>
            </a:r>
            <a:r>
              <a:rPr sz="2100" b="1" spc="5" dirty="0">
                <a:latin typeface="Tahoma"/>
                <a:cs typeface="Tahoma"/>
              </a:rPr>
              <a:t>and </a:t>
            </a:r>
            <a:r>
              <a:rPr sz="2100" b="1" dirty="0">
                <a:latin typeface="Tahoma"/>
                <a:cs typeface="Tahoma"/>
              </a:rPr>
              <a:t>collaborative robots will enable  </a:t>
            </a:r>
            <a:r>
              <a:rPr sz="2100" b="1" spc="5" dirty="0">
                <a:latin typeface="Tahoma"/>
                <a:cs typeface="Tahoma"/>
              </a:rPr>
              <a:t>SMART </a:t>
            </a:r>
            <a:r>
              <a:rPr sz="2100" b="1" dirty="0">
                <a:latin typeface="Tahoma"/>
                <a:cs typeface="Tahoma"/>
              </a:rPr>
              <a:t>Manufacturing </a:t>
            </a:r>
            <a:r>
              <a:rPr sz="2100" b="1" spc="5" dirty="0">
                <a:latin typeface="Tahoma"/>
                <a:cs typeface="Tahoma"/>
              </a:rPr>
              <a:t>for </a:t>
            </a:r>
            <a:r>
              <a:rPr sz="2100" b="1" dirty="0">
                <a:latin typeface="Tahoma"/>
                <a:cs typeface="Tahoma"/>
              </a:rPr>
              <a:t>both SMEs </a:t>
            </a:r>
            <a:r>
              <a:rPr sz="2100" b="1" spc="5" dirty="0">
                <a:latin typeface="Tahoma"/>
                <a:cs typeface="Tahoma"/>
              </a:rPr>
              <a:t>&amp; </a:t>
            </a:r>
            <a:r>
              <a:rPr sz="2100" b="1" dirty="0">
                <a:latin typeface="Tahoma"/>
                <a:cs typeface="Tahoma"/>
              </a:rPr>
              <a:t>Global</a:t>
            </a:r>
            <a:r>
              <a:rPr sz="2100" b="1" spc="50" dirty="0">
                <a:latin typeface="Tahoma"/>
                <a:cs typeface="Tahoma"/>
              </a:rPr>
              <a:t> </a:t>
            </a:r>
            <a:r>
              <a:rPr sz="2100" b="1" dirty="0">
                <a:latin typeface="Tahoma"/>
                <a:cs typeface="Tahoma"/>
              </a:rPr>
              <a:t>Enterprises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755" y="5171855"/>
            <a:ext cx="4544060" cy="7969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0025" marR="5080" indent="-187960" algn="just">
              <a:lnSpc>
                <a:spcPct val="102400"/>
              </a:lnSpc>
              <a:spcBef>
                <a:spcPts val="80"/>
              </a:spcBef>
              <a:buClr>
                <a:srgbClr val="990000"/>
              </a:buClr>
              <a:buSzPct val="54545"/>
              <a:buFont typeface="Wingdings"/>
              <a:buChar char=""/>
              <a:tabLst>
                <a:tab pos="200660" algn="l"/>
              </a:tabLst>
            </a:pPr>
            <a:r>
              <a:rPr sz="1650" spc="15" dirty="0">
                <a:latin typeface="Tahoma"/>
                <a:cs typeface="Tahoma"/>
              </a:rPr>
              <a:t>robots doing the </a:t>
            </a:r>
            <a:r>
              <a:rPr sz="1650" spc="20" dirty="0">
                <a:latin typeface="Tahoma"/>
                <a:cs typeface="Tahoma"/>
              </a:rPr>
              <a:t>same </a:t>
            </a:r>
            <a:r>
              <a:rPr sz="1650" spc="10" dirty="0">
                <a:latin typeface="Tahoma"/>
                <a:cs typeface="Tahoma"/>
              </a:rPr>
              <a:t>task </a:t>
            </a:r>
            <a:r>
              <a:rPr sz="1650" spc="15" dirty="0">
                <a:latin typeface="Tahoma"/>
                <a:cs typeface="Tahoma"/>
              </a:rPr>
              <a:t>connect </a:t>
            </a:r>
            <a:r>
              <a:rPr sz="1650" spc="10" dirty="0">
                <a:latin typeface="Tahoma"/>
                <a:cs typeface="Tahoma"/>
              </a:rPr>
              <a:t>across </a:t>
            </a:r>
            <a:r>
              <a:rPr sz="1650" spc="5" dirty="0">
                <a:latin typeface="Tahoma"/>
                <a:cs typeface="Tahoma"/>
              </a:rPr>
              <a:t>all  </a:t>
            </a:r>
            <a:r>
              <a:rPr sz="1650" spc="15" dirty="0">
                <a:latin typeface="Tahoma"/>
                <a:cs typeface="Tahoma"/>
              </a:rPr>
              <a:t>global </a:t>
            </a:r>
            <a:r>
              <a:rPr sz="1650" spc="10" dirty="0">
                <a:latin typeface="Tahoma"/>
                <a:cs typeface="Tahoma"/>
              </a:rPr>
              <a:t>locations so </a:t>
            </a:r>
            <a:r>
              <a:rPr sz="1650" spc="15" dirty="0">
                <a:latin typeface="Tahoma"/>
                <a:cs typeface="Tahoma"/>
              </a:rPr>
              <a:t>performance can be </a:t>
            </a:r>
            <a:r>
              <a:rPr sz="1650" spc="10" dirty="0">
                <a:latin typeface="Tahoma"/>
                <a:cs typeface="Tahoma"/>
              </a:rPr>
              <a:t>easily  </a:t>
            </a:r>
            <a:r>
              <a:rPr sz="1650" spc="15" dirty="0">
                <a:latin typeface="Tahoma"/>
                <a:cs typeface="Tahoma"/>
              </a:rPr>
              <a:t>compared and</a:t>
            </a:r>
            <a:r>
              <a:rPr sz="1650" spc="20" dirty="0">
                <a:latin typeface="Tahoma"/>
                <a:cs typeface="Tahoma"/>
              </a:rPr>
              <a:t> </a:t>
            </a:r>
            <a:r>
              <a:rPr sz="1650" spc="10" dirty="0">
                <a:latin typeface="Tahoma"/>
                <a:cs typeface="Tahoma"/>
              </a:rPr>
              <a:t>improved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0375" y="2420111"/>
            <a:ext cx="3630167" cy="2621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6987" y="1332713"/>
            <a:ext cx="4524375" cy="101917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45"/>
              </a:spcBef>
            </a:pPr>
            <a:r>
              <a:rPr sz="2300" b="1" spc="15" dirty="0">
                <a:latin typeface="Tahoma"/>
                <a:cs typeface="Tahoma"/>
              </a:rPr>
              <a:t>“connected” </a:t>
            </a:r>
            <a:r>
              <a:rPr sz="2300" b="1" spc="10" dirty="0">
                <a:latin typeface="Tahoma"/>
                <a:cs typeface="Tahoma"/>
              </a:rPr>
              <a:t>future of</a:t>
            </a:r>
            <a:r>
              <a:rPr sz="2300" b="1" spc="-70" dirty="0">
                <a:latin typeface="Tahoma"/>
                <a:cs typeface="Tahoma"/>
              </a:rPr>
              <a:t> </a:t>
            </a:r>
            <a:r>
              <a:rPr sz="2300" b="1" spc="10" dirty="0">
                <a:latin typeface="Tahoma"/>
                <a:cs typeface="Tahoma"/>
              </a:rPr>
              <a:t>robotics</a:t>
            </a:r>
            <a:endParaRPr sz="2300">
              <a:latin typeface="Tahoma"/>
              <a:cs typeface="Tahoma"/>
            </a:endParaRPr>
          </a:p>
          <a:p>
            <a:pPr marR="119380" algn="ctr">
              <a:lnSpc>
                <a:spcPct val="100000"/>
              </a:lnSpc>
              <a:spcBef>
                <a:spcPts val="1150"/>
              </a:spcBef>
            </a:pPr>
            <a:r>
              <a:rPr sz="2300" dirty="0">
                <a:solidFill>
                  <a:srgbClr val="800000"/>
                </a:solidFill>
                <a:latin typeface="Tahoma"/>
                <a:cs typeface="Tahoma"/>
              </a:rPr>
              <a:t>self-optimizing</a:t>
            </a:r>
            <a:r>
              <a:rPr sz="2300" spc="-5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2300" spc="5" dirty="0">
                <a:solidFill>
                  <a:srgbClr val="800000"/>
                </a:solidFill>
                <a:latin typeface="Tahoma"/>
                <a:cs typeface="Tahoma"/>
              </a:rPr>
              <a:t>production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1952" y="5171855"/>
            <a:ext cx="4363085" cy="7969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0025" marR="5080" indent="-187960">
              <a:lnSpc>
                <a:spcPct val="102400"/>
              </a:lnSpc>
              <a:spcBef>
                <a:spcPts val="80"/>
              </a:spcBef>
              <a:buClr>
                <a:srgbClr val="990000"/>
              </a:buClr>
              <a:buSzPct val="54545"/>
              <a:buFont typeface="Wingdings"/>
              <a:buChar char=""/>
              <a:tabLst>
                <a:tab pos="200660" algn="l"/>
              </a:tabLst>
            </a:pPr>
            <a:r>
              <a:rPr sz="1650" spc="15" dirty="0">
                <a:latin typeface="Tahoma"/>
                <a:cs typeface="Tahoma"/>
              </a:rPr>
              <a:t>robots automatically download what they  need to get </a:t>
            </a:r>
            <a:r>
              <a:rPr sz="1650" spc="10" dirty="0">
                <a:latin typeface="Tahoma"/>
                <a:cs typeface="Tahoma"/>
              </a:rPr>
              <a:t>started from </a:t>
            </a:r>
            <a:r>
              <a:rPr sz="1650" spc="15" dirty="0">
                <a:latin typeface="Tahoma"/>
                <a:cs typeface="Tahoma"/>
              </a:rPr>
              <a:t>a cloud </a:t>
            </a:r>
            <a:r>
              <a:rPr sz="1650" spc="5" dirty="0">
                <a:latin typeface="Tahoma"/>
                <a:cs typeface="Tahoma"/>
              </a:rPr>
              <a:t>library </a:t>
            </a:r>
            <a:r>
              <a:rPr sz="1650" spc="15" dirty="0">
                <a:latin typeface="Tahoma"/>
                <a:cs typeface="Tahoma"/>
              </a:rPr>
              <a:t>and  then optimize through</a:t>
            </a:r>
            <a:r>
              <a:rPr sz="1650" spc="-5" dirty="0">
                <a:latin typeface="Tahoma"/>
                <a:cs typeface="Tahoma"/>
              </a:rPr>
              <a:t> </a:t>
            </a:r>
            <a:r>
              <a:rPr sz="1650" spc="5" dirty="0">
                <a:latin typeface="Tahoma"/>
                <a:cs typeface="Tahoma"/>
              </a:rPr>
              <a:t>“self-learning”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47511" y="2389632"/>
            <a:ext cx="4072128" cy="2636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71934" y="1971419"/>
            <a:ext cx="3222625" cy="380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dirty="0">
                <a:solidFill>
                  <a:srgbClr val="800000"/>
                </a:solidFill>
                <a:latin typeface="Tahoma"/>
                <a:cs typeface="Tahoma"/>
              </a:rPr>
              <a:t>self-programming</a:t>
            </a:r>
            <a:r>
              <a:rPr sz="2300" spc="-60" dirty="0">
                <a:solidFill>
                  <a:srgbClr val="800000"/>
                </a:solidFill>
                <a:latin typeface="Tahoma"/>
                <a:cs typeface="Tahoma"/>
              </a:rPr>
              <a:t> </a:t>
            </a:r>
            <a:r>
              <a:rPr sz="2300" spc="5" dirty="0">
                <a:solidFill>
                  <a:srgbClr val="800000"/>
                </a:solidFill>
                <a:latin typeface="Tahoma"/>
                <a:cs typeface="Tahoma"/>
              </a:rPr>
              <a:t>robots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4238" y="3650107"/>
            <a:ext cx="5852731" cy="1630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4477" y="715584"/>
            <a:ext cx="372046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Franka Emika</a:t>
            </a:r>
            <a:r>
              <a:rPr sz="3350" spc="-75" dirty="0"/>
              <a:t> </a:t>
            </a:r>
            <a:r>
              <a:rPr sz="3350" spc="10" dirty="0"/>
              <a:t>robot</a:t>
            </a:r>
            <a:endParaRPr sz="33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68</a:t>
            </a:fld>
            <a:endParaRPr spc="-35" dirty="0"/>
          </a:p>
        </p:txBody>
      </p:sp>
      <p:sp>
        <p:nvSpPr>
          <p:cNvPr id="5" name="object 5"/>
          <p:cNvSpPr txBox="1"/>
          <p:nvPr/>
        </p:nvSpPr>
        <p:spPr>
          <a:xfrm>
            <a:off x="833564" y="1569083"/>
            <a:ext cx="5376545" cy="380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5" dirty="0">
                <a:latin typeface="Tahoma"/>
                <a:cs typeface="Tahoma"/>
              </a:rPr>
              <a:t>... </a:t>
            </a:r>
            <a:r>
              <a:rPr sz="2300" b="1" spc="15" dirty="0">
                <a:latin typeface="Tahoma"/>
                <a:cs typeface="Tahoma"/>
              </a:rPr>
              <a:t>one </a:t>
            </a:r>
            <a:r>
              <a:rPr sz="2300" b="1" spc="10" dirty="0">
                <a:latin typeface="Tahoma"/>
                <a:cs typeface="Tahoma"/>
              </a:rPr>
              <a:t>possible example </a:t>
            </a:r>
            <a:r>
              <a:rPr sz="2300" spc="5" dirty="0">
                <a:latin typeface="Tahoma"/>
                <a:cs typeface="Tahoma"/>
              </a:rPr>
              <a:t>(dated</a:t>
            </a:r>
            <a:r>
              <a:rPr sz="2300" spc="-10" dirty="0">
                <a:latin typeface="Tahoma"/>
                <a:cs typeface="Tahoma"/>
              </a:rPr>
              <a:t> </a:t>
            </a:r>
            <a:r>
              <a:rPr sz="2300" spc="10" dirty="0">
                <a:latin typeface="Tahoma"/>
                <a:cs typeface="Tahoma"/>
              </a:rPr>
              <a:t>2016)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4864" y="1706255"/>
            <a:ext cx="65595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2980" y="715584"/>
            <a:ext cx="518287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0" dirty="0"/>
              <a:t>Historical pictures </a:t>
            </a:r>
            <a:r>
              <a:rPr sz="3350" spc="15" dirty="0"/>
              <a:t>and</a:t>
            </a:r>
            <a:r>
              <a:rPr sz="3350" spc="-35" dirty="0"/>
              <a:t> </a:t>
            </a:r>
            <a:r>
              <a:rPr sz="3350" spc="15" dirty="0"/>
              <a:t>clips</a:t>
            </a:r>
            <a:endParaRPr sz="335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7</a:t>
            </a:fld>
            <a:endParaRPr spc="-35" dirty="0"/>
          </a:p>
        </p:txBody>
      </p:sp>
      <p:sp>
        <p:nvSpPr>
          <p:cNvPr id="4" name="object 4"/>
          <p:cNvSpPr/>
          <p:nvPr/>
        </p:nvSpPr>
        <p:spPr>
          <a:xfrm>
            <a:off x="4997703" y="1566672"/>
            <a:ext cx="4166615" cy="2346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4655" y="4002023"/>
            <a:ext cx="4172711" cy="2350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69250" y="6247786"/>
            <a:ext cx="327596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marR="5080" indent="-412115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Tahoma"/>
                <a:cs typeface="Tahoma"/>
              </a:rPr>
              <a:t>bimanual remote manipulation  </a:t>
            </a:r>
            <a:r>
              <a:rPr sz="1900" dirty="0">
                <a:latin typeface="Tahoma"/>
                <a:cs typeface="Tahoma"/>
              </a:rPr>
              <a:t>at Oak Ridge </a:t>
            </a:r>
            <a:r>
              <a:rPr sz="1900" spc="5" dirty="0">
                <a:latin typeface="Tahoma"/>
                <a:cs typeface="Tahoma"/>
              </a:rPr>
              <a:t>Nat’l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Labs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3975" y="6525154"/>
            <a:ext cx="22948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Tahoma"/>
                <a:cs typeface="Tahoma"/>
              </a:rPr>
              <a:t>Unimate 6-dof</a:t>
            </a:r>
            <a:r>
              <a:rPr sz="1900" spc="-3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robots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1711" y="4032503"/>
            <a:ext cx="3584448" cy="2112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5616" y="1554480"/>
            <a:ext cx="3599688" cy="23957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57289" y="1599575"/>
            <a:ext cx="65595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57289" y="5958214"/>
            <a:ext cx="655955" cy="347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vi</a:t>
            </a:r>
            <a:r>
              <a:rPr sz="2100" spc="-5" dirty="0">
                <a:solidFill>
                  <a:srgbClr val="008000"/>
                </a:solidFill>
                <a:latin typeface="Tahoma"/>
                <a:cs typeface="Tahoma"/>
              </a:rPr>
              <a:t>d</a:t>
            </a:r>
            <a:r>
              <a:rPr sz="2100" dirty="0">
                <a:solidFill>
                  <a:srgbClr val="008000"/>
                </a:solidFill>
                <a:latin typeface="Tahoma"/>
                <a:cs typeface="Tahoma"/>
              </a:rPr>
              <a:t>e</a:t>
            </a:r>
            <a:r>
              <a:rPr sz="2100" spc="5" dirty="0">
                <a:solidFill>
                  <a:srgbClr val="008000"/>
                </a:solidFill>
                <a:latin typeface="Tahoma"/>
                <a:cs typeface="Tahoma"/>
              </a:rPr>
              <a:t>o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4477" y="688152"/>
            <a:ext cx="372808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Robot</a:t>
            </a:r>
            <a:r>
              <a:rPr sz="3350" spc="-15" dirty="0"/>
              <a:t> </a:t>
            </a:r>
            <a:r>
              <a:rPr sz="3350" spc="10" dirty="0"/>
              <a:t>manipulators</a:t>
            </a:r>
            <a:endParaRPr sz="335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8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653996" y="2218319"/>
            <a:ext cx="2026285" cy="1313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5120" marR="317500" algn="ctr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ASEA</a:t>
            </a:r>
            <a:r>
              <a:rPr sz="2100" spc="-90" dirty="0">
                <a:latin typeface="Tahoma"/>
                <a:cs typeface="Tahoma"/>
              </a:rPr>
              <a:t> </a:t>
            </a:r>
            <a:r>
              <a:rPr sz="2100" spc="5" dirty="0">
                <a:latin typeface="Tahoma"/>
                <a:cs typeface="Tahoma"/>
              </a:rPr>
              <a:t>IRB-6  </a:t>
            </a:r>
            <a:r>
              <a:rPr sz="2100" dirty="0">
                <a:latin typeface="Tahoma"/>
                <a:cs typeface="Tahoma"/>
              </a:rPr>
              <a:t>(1973)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first</a:t>
            </a:r>
            <a:r>
              <a:rPr sz="2100" spc="-5" dirty="0">
                <a:solidFill>
                  <a:srgbClr val="ED181E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robot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all-electric-drives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0200" y="1575816"/>
            <a:ext cx="4980432" cy="2645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55981" y="2218319"/>
            <a:ext cx="1668145" cy="1313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9420" marR="5080" indent="-427355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Tahoma"/>
                <a:cs typeface="Tahoma"/>
              </a:rPr>
              <a:t>Hirata</a:t>
            </a:r>
            <a:r>
              <a:rPr sz="2100" spc="-80" dirty="0">
                <a:latin typeface="Tahoma"/>
                <a:cs typeface="Tahoma"/>
              </a:rPr>
              <a:t> </a:t>
            </a:r>
            <a:r>
              <a:rPr sz="2100" spc="-15" dirty="0">
                <a:latin typeface="Tahoma"/>
                <a:cs typeface="Tahoma"/>
              </a:rPr>
              <a:t>AR-300  </a:t>
            </a:r>
            <a:r>
              <a:rPr sz="2100" dirty="0">
                <a:latin typeface="Tahoma"/>
                <a:cs typeface="Tahoma"/>
              </a:rPr>
              <a:t>(1978)</a:t>
            </a:r>
            <a:endParaRPr sz="2100">
              <a:latin typeface="Tahoma"/>
              <a:cs typeface="Tahoma"/>
            </a:endParaRPr>
          </a:p>
          <a:p>
            <a:pPr marL="520700" marR="158750" indent="-355600">
              <a:lnSpc>
                <a:spcPts val="2540"/>
              </a:lnSpc>
              <a:spcBef>
                <a:spcPts val="95"/>
              </a:spcBef>
            </a:pP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first</a:t>
            </a:r>
            <a:r>
              <a:rPr sz="2100" spc="-70" dirty="0">
                <a:solidFill>
                  <a:srgbClr val="ED181E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SCARA  robot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645" y="4406783"/>
            <a:ext cx="1398905" cy="228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499"/>
              </a:lnSpc>
              <a:spcBef>
                <a:spcPts val="100"/>
              </a:spcBef>
            </a:pPr>
            <a:r>
              <a:rPr sz="2100" dirty="0">
                <a:latin typeface="Tahoma"/>
                <a:cs typeface="Tahoma"/>
              </a:rPr>
              <a:t>Cincinnati  Milacron</a:t>
            </a:r>
            <a:r>
              <a:rPr sz="2100" spc="-60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T3  (1974)</a:t>
            </a:r>
            <a:endParaRPr sz="2100">
              <a:latin typeface="Tahoma"/>
              <a:cs typeface="Tahoma"/>
            </a:endParaRPr>
          </a:p>
          <a:p>
            <a:pPr marL="54610" marR="46990" algn="ctr">
              <a:lnSpc>
                <a:spcPct val="100600"/>
              </a:lnSpc>
              <a:spcBef>
                <a:spcPts val="10"/>
              </a:spcBef>
            </a:pP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first</a:t>
            </a:r>
            <a:r>
              <a:rPr sz="2100" spc="-65" dirty="0">
                <a:solidFill>
                  <a:srgbClr val="ED181E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micro-  computer  </a:t>
            </a: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controlled  </a:t>
            </a: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robot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4114" y="4565279"/>
            <a:ext cx="1334135" cy="1960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9690" marR="52069" algn="ctr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latin typeface="Tahoma"/>
                <a:cs typeface="Tahoma"/>
              </a:rPr>
              <a:t>U</a:t>
            </a:r>
            <a:r>
              <a:rPr sz="2100" dirty="0">
                <a:latin typeface="Tahoma"/>
                <a:cs typeface="Tahoma"/>
              </a:rPr>
              <a:t>n</a:t>
            </a:r>
            <a:r>
              <a:rPr sz="2100" spc="5" dirty="0">
                <a:latin typeface="Tahoma"/>
                <a:cs typeface="Tahoma"/>
              </a:rPr>
              <a:t>imation  PUMA</a:t>
            </a:r>
            <a:r>
              <a:rPr sz="2100" spc="-85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560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100" dirty="0">
                <a:latin typeface="Tahoma"/>
                <a:cs typeface="Tahoma"/>
              </a:rPr>
              <a:t>(1979)</a:t>
            </a:r>
            <a:endParaRPr sz="2100">
              <a:latin typeface="Tahoma"/>
              <a:cs typeface="Tahoma"/>
            </a:endParaRPr>
          </a:p>
          <a:p>
            <a:pPr marL="12700" marR="5080" indent="-635" algn="ctr">
              <a:lnSpc>
                <a:spcPts val="2540"/>
              </a:lnSpc>
              <a:spcBef>
                <a:spcPts val="90"/>
              </a:spcBef>
            </a:pP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6R </a:t>
            </a: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with  </a:t>
            </a: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hum</a:t>
            </a: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a</a:t>
            </a: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n-</a:t>
            </a:r>
            <a:r>
              <a:rPr sz="2100" spc="5" dirty="0">
                <a:solidFill>
                  <a:srgbClr val="ED181E"/>
                </a:solidFill>
                <a:latin typeface="Tahoma"/>
                <a:cs typeface="Tahoma"/>
              </a:rPr>
              <a:t>li</a:t>
            </a:r>
            <a:r>
              <a:rPr sz="2100" spc="-10" dirty="0">
                <a:solidFill>
                  <a:srgbClr val="ED181E"/>
                </a:solidFill>
                <a:latin typeface="Tahoma"/>
                <a:cs typeface="Tahoma"/>
              </a:rPr>
              <a:t>k</a:t>
            </a:r>
            <a:r>
              <a:rPr sz="2100" dirty="0">
                <a:solidFill>
                  <a:srgbClr val="ED181E"/>
                </a:solidFill>
                <a:latin typeface="Tahoma"/>
                <a:cs typeface="Tahoma"/>
              </a:rPr>
              <a:t>e  dexterity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92248" y="4410455"/>
            <a:ext cx="5748528" cy="2298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7954" y="1369409"/>
            <a:ext cx="8226740" cy="4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350" spc="15" dirty="0"/>
              <a:t>robots – a </a:t>
            </a:r>
            <a:r>
              <a:rPr sz="3350" spc="10" dirty="0"/>
              <a:t>50-year</a:t>
            </a:r>
            <a:r>
              <a:rPr sz="3350" spc="-65" dirty="0"/>
              <a:t> </a:t>
            </a:r>
            <a:r>
              <a:rPr sz="3350" spc="10" dirty="0"/>
              <a:t>journey</a:t>
            </a:r>
            <a:endParaRPr sz="3350" dirty="0"/>
          </a:p>
          <a:p>
            <a:pPr marL="1270" algn="ctr">
              <a:lnSpc>
                <a:spcPct val="100000"/>
              </a:lnSpc>
              <a:spcBef>
                <a:spcPts val="35"/>
              </a:spcBef>
            </a:pPr>
            <a:r>
              <a:rPr sz="2100" spc="5" dirty="0"/>
              <a:t>robotics </a:t>
            </a:r>
            <a:r>
              <a:rPr sz="2100" dirty="0"/>
              <a:t>research up </a:t>
            </a:r>
            <a:r>
              <a:rPr sz="2100" spc="5" dirty="0"/>
              <a:t>to</a:t>
            </a:r>
            <a:r>
              <a:rPr sz="2100" spc="-15" dirty="0"/>
              <a:t> </a:t>
            </a:r>
            <a:r>
              <a:rPr sz="2100" dirty="0"/>
              <a:t>2000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Robotics</a:t>
            </a:r>
            <a:r>
              <a:rPr spc="-85" dirty="0"/>
              <a:t> </a:t>
            </a:r>
            <a:r>
              <a:rPr spc="-35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-35" dirty="0"/>
              <a:t>9</a:t>
            </a:fld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1904836" y="6595257"/>
            <a:ext cx="687133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008000"/>
                </a:solidFill>
                <a:latin typeface="Tahoma"/>
                <a:cs typeface="Tahoma"/>
              </a:rPr>
              <a:t>Video </a:t>
            </a:r>
            <a:r>
              <a:rPr sz="1900" spc="-5" dirty="0">
                <a:latin typeface="Tahoma"/>
                <a:cs typeface="Tahoma"/>
              </a:rPr>
              <a:t>compiled </a:t>
            </a:r>
            <a:r>
              <a:rPr sz="1900" spc="-10" dirty="0">
                <a:latin typeface="Tahoma"/>
                <a:cs typeface="Tahoma"/>
              </a:rPr>
              <a:t>for </a:t>
            </a:r>
            <a:r>
              <a:rPr sz="1900" spc="-5" dirty="0">
                <a:latin typeface="Tahoma"/>
                <a:cs typeface="Tahoma"/>
              </a:rPr>
              <a:t>the </a:t>
            </a:r>
            <a:r>
              <a:rPr sz="1900" dirty="0">
                <a:latin typeface="Tahoma"/>
                <a:cs typeface="Tahoma"/>
              </a:rPr>
              <a:t>IEEE </a:t>
            </a:r>
            <a:r>
              <a:rPr sz="1900" spc="-5" dirty="0">
                <a:latin typeface="Tahoma"/>
                <a:cs typeface="Tahoma"/>
              </a:rPr>
              <a:t>ICRA </a:t>
            </a:r>
            <a:r>
              <a:rPr sz="1900" dirty="0">
                <a:latin typeface="Tahoma"/>
                <a:cs typeface="Tahoma"/>
              </a:rPr>
              <a:t>2000 </a:t>
            </a:r>
            <a:r>
              <a:rPr sz="1900" spc="-5" dirty="0">
                <a:latin typeface="Tahoma"/>
                <a:cs typeface="Tahoma"/>
              </a:rPr>
              <a:t>conference, </a:t>
            </a:r>
            <a:r>
              <a:rPr sz="1900" spc="-15" dirty="0">
                <a:latin typeface="Tahoma"/>
                <a:cs typeface="Tahoma"/>
              </a:rPr>
              <a:t>S.</a:t>
            </a:r>
            <a:r>
              <a:rPr sz="1900" spc="7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Francisco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80767" y="1629411"/>
            <a:ext cx="6519672" cy="4892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0767" y="1615439"/>
            <a:ext cx="2093976" cy="1542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2385</Words>
  <Application>Microsoft Office PowerPoint</Application>
  <PresentationFormat>Custom</PresentationFormat>
  <Paragraphs>478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MS PGothic</vt:lpstr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Office Theme</vt:lpstr>
      <vt:lpstr>Robotics 1</vt:lpstr>
      <vt:lpstr>What is a robot?</vt:lpstr>
      <vt:lpstr>Robots !!</vt:lpstr>
      <vt:lpstr>A bit of history</vt:lpstr>
      <vt:lpstr>Evolution toward industrial robots</vt:lpstr>
      <vt:lpstr>The first industrial robot</vt:lpstr>
      <vt:lpstr>Historical pictures and clips</vt:lpstr>
      <vt:lpstr>Robot manipulators</vt:lpstr>
      <vt:lpstr>robots – a 50-year journey robotics research up to 2000</vt:lpstr>
      <vt:lpstr>World Robotics 2017</vt:lpstr>
      <vt:lpstr>Diffusion industrial robots in operation worldwide</vt:lpstr>
      <vt:lpstr>Diffusion industrial robots in operation by world area</vt:lpstr>
      <vt:lpstr>Diffusion robots in industrial sectors</vt:lpstr>
      <vt:lpstr>Annual supply new industrial robots worldwide</vt:lpstr>
      <vt:lpstr>Annual supply new robots by industrial sectors</vt:lpstr>
      <vt:lpstr>Annual supply new industrial robots by world area</vt:lpstr>
      <vt:lpstr>Annual supply new installations in top markets (countries)</vt:lpstr>
      <vt:lpstr>Annual supply market comparison of new industrial robots</vt:lpstr>
      <vt:lpstr>Annual supply market comparison of new industrial robots</vt:lpstr>
      <vt:lpstr>Density of robots</vt:lpstr>
      <vt:lpstr>Density of robots</vt:lpstr>
      <vt:lpstr>A long-range trend in robot prices</vt:lpstr>
      <vt:lpstr>Industrial robot and its auxiliary equipments</vt:lpstr>
      <vt:lpstr>ABB IRB 7600</vt:lpstr>
      <vt:lpstr>Industrial applications</vt:lpstr>
      <vt:lpstr>A day in the life of an industrial robot</vt:lpstr>
      <vt:lpstr>A day in the life of an industrial robot</vt:lpstr>
      <vt:lpstr>A day in the life of an industrial robot</vt:lpstr>
      <vt:lpstr>A day in the life of an industrial robot</vt:lpstr>
      <vt:lpstr>A day in the life of an industrial robot</vt:lpstr>
      <vt:lpstr>What a robot should do and what cannot do</vt:lpstr>
      <vt:lpstr>Plasma cutting</vt:lpstr>
      <vt:lpstr>Robotized workcells</vt:lpstr>
      <vt:lpstr>3D simulation of robotic tasks</vt:lpstr>
      <vt:lpstr>Welding - 1</vt:lpstr>
      <vt:lpstr>Welding - 2</vt:lpstr>
      <vt:lpstr>Two cooperating robots in welding</vt:lpstr>
      <vt:lpstr>Palletizing</vt:lpstr>
      <vt:lpstr>Palletizing of cheese forms</vt:lpstr>
      <vt:lpstr>Folding</vt:lpstr>
      <vt:lpstr>Deburring</vt:lpstr>
      <vt:lpstr>Deburring center</vt:lpstr>
      <vt:lpstr>Off-line robot workstation</vt:lpstr>
      <vt:lpstr>Safety in robotic cells</vt:lpstr>
      <vt:lpstr>Robot manipulator kinematics</vt:lpstr>
      <vt:lpstr>SCARA-type robots</vt:lpstr>
      <vt:lpstr>Adept Cobra i600</vt:lpstr>
      <vt:lpstr>Other types of robots</vt:lpstr>
      <vt:lpstr>Chocolate packaging with  lightweight parallel robots</vt:lpstr>
      <vt:lpstr>Distribution by robot type</vt:lpstr>
      <vt:lpstr>Robot data sheet</vt:lpstr>
      <vt:lpstr>Workspace</vt:lpstr>
      <vt:lpstr>Visualization of  workspace and mobility</vt:lpstr>
      <vt:lpstr>Visualization of  workspace and mobility</vt:lpstr>
      <vt:lpstr>Robot end-effector sensors and tools</vt:lpstr>
      <vt:lpstr>Calibration of robot kinematics</vt:lpstr>
      <vt:lpstr>Man-machine interface</vt:lpstr>
      <vt:lpstr>Programming and control environment</vt:lpstr>
      <vt:lpstr>Motion programming and scaling</vt:lpstr>
      <vt:lpstr>Mobile base robots in industry</vt:lpstr>
      <vt:lpstr>Lifting AGV for warehouses</vt:lpstr>
      <vt:lpstr>Kiva Systems</vt:lpstr>
      <vt:lpstr>Intelligent AGV in factories</vt:lpstr>
      <vt:lpstr>What’s next in industrial robotics?</vt:lpstr>
      <vt:lpstr>What’s next in industrial robotics?</vt:lpstr>
      <vt:lpstr>What’s next in industrial robotics?</vt:lpstr>
      <vt:lpstr>What’s next in industrial robotics?</vt:lpstr>
      <vt:lpstr>Franka Emika robot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1</dc:title>
  <cp:lastModifiedBy>Parvaneh Es</cp:lastModifiedBy>
  <cp:revision>6</cp:revision>
  <dcterms:created xsi:type="dcterms:W3CDTF">2020-06-26T14:07:50Z</dcterms:created>
  <dcterms:modified xsi:type="dcterms:W3CDTF">2020-10-15T07:58:04Z</dcterms:modified>
</cp:coreProperties>
</file>